
<file path=[Content_Types].xml><?xml version="1.0" encoding="utf-8"?>
<Types xmlns="http://schemas.openxmlformats.org/package/2006/content-types">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notesSlide+xml" PartName="/ppt/notesSlides/notesSlide1.xml"/>
  <Override ContentType="application/vnd.openxmlformats-officedocument.presentationml.notesSlide+xml" PartName="/ppt/notesSlides/notesSlide2.xml"/>
  <Default ContentType="image/png" Extension="png"/>
  <Override ContentType="application/vnd.openxmlformats-officedocument.presentationml.notesSlide+xml" PartName="/ppt/notesSlides/notesSlide3.xml"/>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presProps+xml" PartName="/ppt/presProps.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presentationml.notesSlide+xml" PartName="/ppt/notesSlides/notesSlide15.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notesSlide+xml" PartName="/ppt/notesSlides/notesSlide4.xml"/>
  <Override ContentType="application/vnd.openxmlformats-officedocument.drawingml.chart+xml" PartName="/ppt/charts/chart1.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17"/>
  </p:notesMasterIdLst>
  <p:sldIdLst>
    <p:sldId id="256" r:id="rId2"/>
    <p:sldId id="257" r:id="rId3"/>
    <p:sldId id="305" r:id="rId4"/>
    <p:sldId id="307" r:id="rId5"/>
    <p:sldId id="306" r:id="rId6"/>
    <p:sldId id="308" r:id="rId7"/>
    <p:sldId id="289" r:id="rId8"/>
    <p:sldId id="309" r:id="rId9"/>
    <p:sldId id="310" r:id="rId10"/>
    <p:sldId id="312" r:id="rId11"/>
    <p:sldId id="313" r:id="rId12"/>
    <p:sldId id="314" r:id="rId13"/>
    <p:sldId id="315" r:id="rId14"/>
    <p:sldId id="311" r:id="rId15"/>
    <p:sldId id="28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1962CD"/>
  </p:clrMru>
</p:presentationPr>
</file>

<file path=ppt/tableStyles.xml><?xml version="1.0" encoding="utf-8"?>
<a:tblStyleLst xmlns:a="http://schemas.openxmlformats.org/drawingml/2006/main" def="{32EBEF4A-962E-4C32-89D7-C6DFE63F6280}">
  <a:tblStyle styleId="{32EBEF4A-962E-4C32-89D7-C6DFE63F628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384"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otX val="75"/>
      <c:perspective val="30"/>
    </c:view3D>
    <c:plotArea>
      <c:layout>
        <c:manualLayout>
          <c:layoutTarget val="inner"/>
          <c:xMode val="edge"/>
          <c:yMode val="edge"/>
          <c:x val="0.13008822935594588"/>
          <c:y val="1.5480671968900626E-2"/>
          <c:w val="0.67572117908338492"/>
          <c:h val="0.88507559980695116"/>
        </c:manualLayout>
      </c:layout>
      <c:pie3DChart>
        <c:varyColors val="1"/>
        <c:ser>
          <c:idx val="0"/>
          <c:order val="0"/>
          <c:dPt>
            <c:idx val="0"/>
            <c:spPr>
              <a:solidFill>
                <a:schemeClr val="bg1">
                  <a:lumMod val="65000"/>
                </a:schemeClr>
              </a:solidFill>
            </c:spPr>
          </c:dPt>
          <c:dPt>
            <c:idx val="1"/>
            <c:explosion val="5"/>
            <c:spPr>
              <a:solidFill>
                <a:srgbClr val="C00000"/>
              </a:solidFill>
            </c:spPr>
          </c:dPt>
          <c:dLbls>
            <c:dLbl>
              <c:idx val="0"/>
              <c:layout>
                <c:manualLayout>
                  <c:x val="-0.21627569150010106"/>
                  <c:y val="-0.25646151913630444"/>
                </c:manualLayout>
              </c:layout>
              <c:tx>
                <c:rich>
                  <a:bodyPr/>
                  <a:lstStyle/>
                  <a:p>
                    <a:pPr>
                      <a:defRPr>
                        <a:solidFill>
                          <a:schemeClr val="tx1"/>
                        </a:solidFill>
                      </a:defRPr>
                    </a:pPr>
                    <a:r>
                      <a:rPr lang="ru-RU" dirty="0">
                        <a:solidFill>
                          <a:schemeClr val="tx1"/>
                        </a:solidFill>
                      </a:rPr>
                      <a:t>Население трудоспособного возраста; </a:t>
                    </a:r>
                    <a:r>
                      <a:rPr lang="ru-RU" dirty="0" smtClean="0">
                        <a:solidFill>
                          <a:schemeClr val="tx1"/>
                        </a:solidFill>
                      </a:rPr>
                      <a:t>27606 чел.</a:t>
                    </a:r>
                    <a:endParaRPr lang="ru-RU" dirty="0">
                      <a:solidFill>
                        <a:schemeClr val="tx1"/>
                      </a:solidFill>
                    </a:endParaRPr>
                  </a:p>
                </c:rich>
              </c:tx>
              <c:spPr/>
              <c:showVal val="1"/>
              <c:showCatName val="1"/>
            </c:dLbl>
            <c:dLbl>
              <c:idx val="1"/>
              <c:layout/>
              <c:tx>
                <c:rich>
                  <a:bodyPr/>
                  <a:lstStyle/>
                  <a:p>
                    <a:pPr>
                      <a:defRPr sz="1200" b="1">
                        <a:solidFill>
                          <a:schemeClr val="bg1"/>
                        </a:solidFill>
                      </a:defRPr>
                    </a:pPr>
                    <a:r>
                      <a:rPr lang="ru-RU" sz="1200" b="1" dirty="0">
                        <a:solidFill>
                          <a:schemeClr val="bg1"/>
                        </a:solidFill>
                      </a:rPr>
                      <a:t>Н</a:t>
                    </a:r>
                    <a:r>
                      <a:rPr lang="ru-RU" sz="1200" b="1" dirty="0"/>
                      <a:t>аселение </a:t>
                    </a:r>
                    <a:r>
                      <a:rPr lang="ru-RU" sz="1200" b="1" dirty="0" err="1" smtClean="0"/>
                      <a:t>пенсион-ного</a:t>
                    </a:r>
                    <a:r>
                      <a:rPr lang="ru-RU" sz="1200" b="1" dirty="0" smtClean="0"/>
                      <a:t> </a:t>
                    </a:r>
                    <a:r>
                      <a:rPr lang="ru-RU" sz="1200" b="1" dirty="0"/>
                      <a:t>возраста; </a:t>
                    </a:r>
                    <a:r>
                      <a:rPr lang="ru-RU" sz="1200" b="1" dirty="0" smtClean="0"/>
                      <a:t>10017 чел.</a:t>
                    </a:r>
                    <a:endParaRPr lang="ru-RU" sz="1200" b="1" dirty="0"/>
                  </a:p>
                </c:rich>
              </c:tx>
              <c:spPr/>
              <c:showVal val="1"/>
              <c:showCatName val="1"/>
            </c:dLbl>
            <c:txPr>
              <a:bodyPr/>
              <a:lstStyle/>
              <a:p>
                <a:pPr>
                  <a:defRPr>
                    <a:solidFill>
                      <a:schemeClr val="bg1"/>
                    </a:solidFill>
                  </a:defRPr>
                </a:pPr>
                <a:endParaRPr lang="ru-RU"/>
              </a:p>
            </c:txPr>
            <c:showVal val="1"/>
            <c:showCatName val="1"/>
            <c:showLeaderLines val="1"/>
          </c:dLbls>
          <c:cat>
            <c:strRef>
              <c:f>Лист1!$A$14:$A$15</c:f>
              <c:strCache>
                <c:ptCount val="2"/>
                <c:pt idx="0">
                  <c:v>Население трудоспособного возраста</c:v>
                </c:pt>
                <c:pt idx="1">
                  <c:v>Население пенсионного возраста</c:v>
                </c:pt>
              </c:strCache>
            </c:strRef>
          </c:cat>
          <c:val>
            <c:numRef>
              <c:f>Лист1!$B$14:$B$15</c:f>
              <c:numCache>
                <c:formatCode>General</c:formatCode>
                <c:ptCount val="2"/>
                <c:pt idx="0">
                  <c:v>27606</c:v>
                </c:pt>
                <c:pt idx="1">
                  <c:v>10017</c:v>
                </c:pt>
              </c:numCache>
            </c:numRef>
          </c:val>
        </c:ser>
        <c:dLbls>
          <c:showVal val="1"/>
          <c:showCatName val="1"/>
        </c:dLbls>
      </c:pie3DChart>
    </c:plotArea>
    <c:plotVisOnly val="1"/>
  </c:chart>
  <c:spPr>
    <a:no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smtClean="0"/>
              <a:t>* Сейчас</a:t>
            </a:r>
            <a:r>
              <a:rPr lang="ru-RU" baseline="0" dirty="0" smtClean="0"/>
              <a:t> 27-разрядная сетка и ставка первого разряда (41,00 руб.)</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smtClean="0"/>
              <a:t>* Сейчас</a:t>
            </a:r>
            <a:r>
              <a:rPr lang="ru-RU" baseline="0" dirty="0" smtClean="0"/>
              <a:t> 27-разрядная сетка и ставка первого разряда (41,00 руб.)</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smtClean="0"/>
              <a:t>* Сейчас</a:t>
            </a:r>
            <a:r>
              <a:rPr lang="ru-RU" baseline="0" dirty="0" smtClean="0"/>
              <a:t> 27-разрядная сетка и ставка первого разряда (41,00 руб.)</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smtClean="0"/>
              <a:t>* Сейчас</a:t>
            </a:r>
            <a:r>
              <a:rPr lang="ru-RU" baseline="0" dirty="0" smtClean="0"/>
              <a:t> 27-разрядная сетка и ставка первого разряда (41,00 руб.)</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smtClean="0"/>
              <a:t>* Сейчас</a:t>
            </a:r>
            <a:r>
              <a:rPr lang="ru-RU" baseline="0" dirty="0" smtClean="0"/>
              <a:t> 27-разрядная сетка и ставка первого разряда (41,00 руб.)</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smtClean="0"/>
              <a:t>* Сейчас</a:t>
            </a:r>
            <a:r>
              <a:rPr lang="ru-RU" baseline="0" dirty="0" smtClean="0"/>
              <a:t> 27-разрядная сетка и ставка первого разряда (41,00 руб.)</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smtClean="0"/>
              <a:t>* Сейчас</a:t>
            </a:r>
            <a:r>
              <a:rPr lang="ru-RU" baseline="0" dirty="0" smtClean="0"/>
              <a:t> 27-разрядная сетка и ставка первого разряда (41,00 руб.)</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dirty="0" smtClean="0"/>
              <a:t>* Сейчас</a:t>
            </a:r>
            <a:r>
              <a:rPr lang="ru-RU" baseline="0" dirty="0" smtClean="0"/>
              <a:t> 27-разрядная сетка и ставка первого разряда (41,00 руб.)</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7"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9.jpeg"/><Relationship Id="rId7"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Shape 70"/>
        <p:cNvGrpSpPr/>
        <p:nvPr/>
      </p:nvGrpSpPr>
      <p:grpSpPr>
        <a:xfrm>
          <a:off x="0" y="0"/>
          <a:ext cx="0" cy="0"/>
          <a:chOff x="0" y="0"/>
          <a:chExt cx="0" cy="0"/>
        </a:xfrm>
      </p:grpSpPr>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b="b" l="l" r="r" t="t"/>
              <a:pathLst>
                <a:path extrusionOk="0" fill="none" h="902" w="4092">
                  <a:moveTo>
                    <a:pt x="4092" y="902"/>
                  </a:moveTo>
                  <a:lnTo>
                    <a:pt x="4092" y="1"/>
                  </a:lnTo>
                  <a:lnTo>
                    <a:pt x="0" y="1"/>
                  </a:lnTo>
                  <a:lnTo>
                    <a:pt x="0" y="902"/>
                  </a:lnTo>
                  <a:lnTo>
                    <a:pt x="4092" y="902"/>
                  </a:lnTo>
                  <a:close/>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b="b" l="l" r="r" t="t"/>
              <a:pathLst>
                <a:path extrusionOk="0" fill="none" h="902" w="4092">
                  <a:moveTo>
                    <a:pt x="4092" y="901"/>
                  </a:moveTo>
                  <a:lnTo>
                    <a:pt x="4092" y="0"/>
                  </a:lnTo>
                  <a:lnTo>
                    <a:pt x="0" y="0"/>
                  </a:lnTo>
                  <a:lnTo>
                    <a:pt x="0" y="901"/>
                  </a:lnTo>
                  <a:lnTo>
                    <a:pt x="4092" y="901"/>
                  </a:lnTo>
                  <a:close/>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b="b" l="l" r="r" t="t"/>
              <a:pathLst>
                <a:path extrusionOk="0" fill="none" h="6675" w="1414">
                  <a:moveTo>
                    <a:pt x="1413" y="6674"/>
                  </a:moveTo>
                  <a:lnTo>
                    <a:pt x="1413" y="6674"/>
                  </a:lnTo>
                  <a:lnTo>
                    <a:pt x="585" y="2850"/>
                  </a:lnTo>
                  <a:lnTo>
                    <a:pt x="1" y="1"/>
                  </a:lnTo>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b="b" l="l" r="r" t="t"/>
              <a:pathLst>
                <a:path extrusionOk="0" fill="none" h="6675" w="1414">
                  <a:moveTo>
                    <a:pt x="1413" y="1"/>
                  </a:moveTo>
                  <a:lnTo>
                    <a:pt x="1413" y="1"/>
                  </a:lnTo>
                  <a:lnTo>
                    <a:pt x="829" y="2850"/>
                  </a:lnTo>
                  <a:lnTo>
                    <a:pt x="1" y="6674"/>
                  </a:lnTo>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80" name="Google Shape;80;p12"/>
            <p:cNvSpPr/>
            <p:nvPr/>
          </p:nvSpPr>
          <p:spPr>
            <a:xfrm>
              <a:off x="6795900" y="2628550"/>
              <a:ext cx="102300" cy="25"/>
            </a:xfrm>
            <a:custGeom>
              <a:avLst/>
              <a:gdLst/>
              <a:ahLst/>
              <a:cxnLst/>
              <a:rect b="b" l="l" r="r" t="t"/>
              <a:pathLst>
                <a:path extrusionOk="0" fill="none" h="1" w="4092">
                  <a:moveTo>
                    <a:pt x="0" y="1"/>
                  </a:moveTo>
                  <a:lnTo>
                    <a:pt x="4092" y="1"/>
                  </a:lnTo>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grpSp>
      <p:sp>
        <p:nvSpPr>
          <p:cNvPr id="12" name="Google Shape;398;p35"/>
          <p:cNvSpPr txBox="1">
            <a:spLocks/>
          </p:cNvSpPr>
          <p:nvPr/>
        </p:nvSpPr>
        <p:spPr>
          <a:xfrm>
            <a:off x="611560" y="339502"/>
            <a:ext cx="4896544" cy="2952328"/>
          </a:xfrm>
          <a:prstGeom prst="rect">
            <a:avLst/>
          </a:prstGeom>
          <a:noFill/>
          <a:ln>
            <a:noFill/>
          </a:ln>
        </p:spPr>
        <p:txBody>
          <a:bodyPr anchor="ctr" anchorCtr="0" bIns="91425" lIns="91425" rIns="91425" spcFirstLastPara="1" tIns="91425" wrap="square">
            <a:noAutofit/>
          </a:bodyPr>
          <a:lstStyle/>
          <a:p>
            <a:pPr algn="ctr" defTabSz="914400" eaLnBrk="1" fontAlgn="auto" hangingPunct="1" indent="0" latinLnBrk="0" lvl="0" marL="0" marR="0" rtl="0">
              <a:lnSpc>
                <a:spcPct val="80000"/>
              </a:lnSpc>
              <a:spcBef>
                <a:spcPts val="0"/>
              </a:spcBef>
              <a:spcAft>
                <a:spcPts val="0"/>
              </a:spcAft>
              <a:buClr>
                <a:srgbClr val="000000"/>
              </a:buClr>
              <a:buSzPts val="3600"/>
              <a:buFont typeface="Lora"/>
              <a:buNone/>
              <a:tabLst/>
              <a:defRPr/>
            </a:pPr>
            <a:r>
              <a:rPr b="1" baseline="0" cap="none" dirty="0" i="0" kern="0" kumimoji="0" lang="ru-RU" noProof="0" normalizeH="0" smtClean="0" spc="0" strike="noStrike" sz="4000" u="none">
                <a:ln>
                  <a:noFill/>
                </a:ln>
                <a:solidFill>
                  <a:srgbClr val="C00000"/>
                </a:solidFill>
                <a:effectLst/>
                <a:uLnTx/>
                <a:uFillTx/>
                <a:latin charset="0" pitchFamily="34" typeface="Calibri"/>
                <a:ea typeface="Lora"/>
                <a:cs charset="0" pitchFamily="34" typeface="Calibri"/>
                <a:sym typeface="Lora"/>
              </a:rPr>
              <a:t>Организация работы с пожилыми людьми </a:t>
            </a:r>
          </a:p>
          <a:p>
            <a:pPr algn="ctr" defTabSz="914400" eaLnBrk="1" fontAlgn="auto" hangingPunct="1" indent="0" latinLnBrk="0" lvl="0" marL="0" marR="0" rtl="0">
              <a:lnSpc>
                <a:spcPct val="80000"/>
              </a:lnSpc>
              <a:spcBef>
                <a:spcPts val="0"/>
              </a:spcBef>
              <a:spcAft>
                <a:spcPts val="0"/>
              </a:spcAft>
              <a:buClr>
                <a:srgbClr val="000000"/>
              </a:buClr>
              <a:buSzPts val="3600"/>
              <a:buFont typeface="Lora"/>
              <a:buNone/>
              <a:tabLst/>
              <a:defRPr/>
            </a:pPr>
            <a:r>
              <a:rPr b="1" dirty="0" lang="ru-RU" smtClean="0" sz="2500">
                <a:solidFill>
                  <a:schemeClr val="tx1"/>
                </a:solidFill>
                <a:latin charset="0" pitchFamily="34" typeface="Calibri"/>
                <a:ea typeface="Lora"/>
                <a:cs charset="0" pitchFamily="34" typeface="Calibri"/>
                <a:sym typeface="Lora"/>
              </a:rPr>
              <a:t>в учреждении здравоохранения «29-я городская поликлиника»</a:t>
            </a:r>
            <a:endParaRPr b="1" baseline="0" cap="none" dirty="0" i="0" kern="0" kumimoji="0" lang="en-US" noProof="0" normalizeH="0" spc="0" strike="noStrike" sz="2500" u="none">
              <a:ln>
                <a:noFill/>
              </a:ln>
              <a:solidFill>
                <a:schemeClr val="tx1"/>
              </a:solidFill>
              <a:effectLst/>
              <a:uLnTx/>
              <a:uFillTx/>
              <a:latin charset="0" pitchFamily="34" typeface="Calibri"/>
              <a:ea typeface="Lora"/>
              <a:cs charset="0" pitchFamily="34" typeface="Calibri"/>
              <a:sym typeface="Lora"/>
            </a:endParaRPr>
          </a:p>
        </p:txBody>
      </p:sp>
      <p:pic>
        <p:nvPicPr>
          <p:cNvPr descr="Поздравление с Днем пожилого человека депутата Законодательного Собрания  Нижегородской области А.Лесуна - Поздравления - Поздравления -  Воскресенский муниципальный район" id="14" name="Рисунок 13"/>
          <p:cNvPicPr/>
          <p:nvPr/>
        </p:nvPicPr>
        <p:blipFill>
          <a:blip r:embed="rId3"/>
          <a:srcRect/>
          <a:stretch>
            <a:fillRect/>
          </a:stretch>
        </p:blipFill>
        <p:spPr bwMode="auto">
          <a:xfrm>
            <a:off x="5652120" y="123478"/>
            <a:ext cx="3394809" cy="288032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descr="День пожилого человека в сельских учреждениях культуры | Крестцы" id="15" name="Рисунок 14"/>
          <p:cNvPicPr/>
          <p:nvPr/>
        </p:nvPicPr>
        <p:blipFill>
          <a:blip r:embed="rId4"/>
          <a:srcRect l="40" r="58"/>
          <a:stretch>
            <a:fillRect/>
          </a:stretch>
        </p:blipFill>
        <p:spPr bwMode="auto">
          <a:xfrm>
            <a:off x="611560" y="2859782"/>
            <a:ext cx="1656133" cy="1542674"/>
          </a:xfrm>
          <a:prstGeom prst="rect">
            <a:avLst/>
          </a:prstGeom>
          <a:noFill/>
          <a:ln w="9525">
            <a:noFill/>
            <a:miter lim="800000"/>
            <a:headEnd/>
            <a:tailEnd/>
          </a:ln>
        </p:spPr>
      </p:pic>
    </p:spTree>
  </p:cSld>
  <p:clrMapOvr>
    <a:masterClrMapping/>
  </p:clrMapOvr>
  <p:timing>
    <p:tnLst>
      <p:par>
        <p:cTn dur="indefinite" id="1" nodeType="tmRoot" restart="never"/>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Shape 84"/>
        <p:cNvGrpSpPr/>
        <p:nvPr/>
      </p:nvGrpSpPr>
      <p:grpSpPr>
        <a:xfrm>
          <a:off x="0" y="0"/>
          <a:ext cx="0" cy="0"/>
          <a:chOff x="0" y="0"/>
          <a:chExt cx="0" cy="0"/>
        </a:xfrm>
      </p:grpSpPr>
      <p:pic>
        <p:nvPicPr>
          <p:cNvPr descr="D:\Мои новые документы\Презентация\370CANON\IMG_4488.JPG" id="14" name="Рисунок 13"/>
          <p:cNvPicPr/>
          <p:nvPr/>
        </p:nvPicPr>
        <p:blipFill>
          <a:blip r:embed="rId3"/>
          <a:srcRect/>
          <a:stretch>
            <a:fillRect/>
          </a:stretch>
        </p:blipFill>
        <p:spPr bwMode="auto">
          <a:xfrm>
            <a:off x="251520" y="843558"/>
            <a:ext cx="2764255" cy="1843468"/>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85" name="Google Shape;85;p13"/>
          <p:cNvSpPr/>
          <p:nvPr/>
        </p:nvSpPr>
        <p:spPr>
          <a:xfrm>
            <a:off x="0" y="0"/>
            <a:ext cx="9144000" cy="979800"/>
          </a:xfrm>
          <a:prstGeom prst="rect">
            <a:avLst/>
          </a:prstGeom>
          <a:solidFill>
            <a:srgbClr val="FFCD00"/>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9" name="Google Shape;86;p13"/>
          <p:cNvSpPr txBox="1">
            <a:spLocks/>
          </p:cNvSpPr>
          <p:nvPr/>
        </p:nvSpPr>
        <p:spPr>
          <a:xfrm>
            <a:off x="1979712" y="123478"/>
            <a:ext cx="6912768" cy="812170"/>
          </a:xfrm>
          <a:prstGeom prst="rect">
            <a:avLst/>
          </a:prstGeom>
          <a:noFill/>
          <a:ln>
            <a:noFill/>
          </a:ln>
        </p:spPr>
        <p:txBody>
          <a:bodyPr anchor="ctr" anchorCtr="0" bIns="91425" lIns="91425" rIns="91425" spcFirstLastPara="1" tIns="91425" wrap="square">
            <a:noAutofit/>
          </a:bodyPr>
          <a:lstStyle/>
          <a:p>
            <a:pPr algn="ctr" lvl="0">
              <a:lnSpc>
                <a:spcPct val="80000"/>
              </a:lnSpc>
              <a:buSzPts val="2000"/>
            </a:pPr>
            <a:r>
              <a:rPr b="1" dirty="0" lang="ru-RU" smtClean="0" sz="2500">
                <a:solidFill>
                  <a:srgbClr val="C00000"/>
                </a:solidFill>
                <a:latin charset="0" pitchFamily="34" typeface="Calibri"/>
                <a:cs charset="0" pitchFamily="34" typeface="Calibri"/>
              </a:rPr>
              <a:t>Индивидуальные и групповые занятия </a:t>
            </a:r>
          </a:p>
          <a:p>
            <a:pPr algn="ctr" lvl="0">
              <a:lnSpc>
                <a:spcPct val="80000"/>
              </a:lnSpc>
              <a:buSzPts val="2000"/>
            </a:pPr>
            <a:r>
              <a:rPr b="1" dirty="0" lang="ru-RU" smtClean="0" sz="2500">
                <a:solidFill>
                  <a:srgbClr val="C00000"/>
                </a:solidFill>
                <a:latin charset="0" pitchFamily="34" typeface="Calibri"/>
                <a:cs charset="0" pitchFamily="34" typeface="Calibri"/>
              </a:rPr>
              <a:t>в зале ЛФК</a:t>
            </a:r>
            <a:endParaRPr b="1" baseline="0" cap="none" dirty="0" i="0" kern="0" kumimoji="0" lang="ru-RU" noProof="0" normalizeH="0" spc="0" strike="noStrike" sz="2500" u="none">
              <a:ln>
                <a:noFill/>
              </a:ln>
              <a:solidFill>
                <a:srgbClr val="C00000"/>
              </a:solidFill>
              <a:effectLst/>
              <a:uLnTx/>
              <a:uFillTx/>
              <a:latin charset="0" pitchFamily="34" typeface="Calibri"/>
              <a:ea typeface="Lora"/>
              <a:cs charset="0" pitchFamily="34" typeface="Calibri"/>
              <a:sym typeface="Lora"/>
            </a:endParaRPr>
          </a:p>
        </p:txBody>
      </p:sp>
      <p:pic>
        <p:nvPicPr>
          <p:cNvPr id="15" name="Picture 2"/>
          <p:cNvPicPr>
            <a:picLocks noChangeArrowheads="1" noChangeAspect="1"/>
          </p:cNvPicPr>
          <p:nvPr/>
        </p:nvPicPr>
        <p:blipFill>
          <a:blip r:embed="rId4"/>
          <a:srcRect/>
          <a:stretch>
            <a:fillRect/>
          </a:stretch>
        </p:blipFill>
        <p:spPr bwMode="auto">
          <a:xfrm>
            <a:off x="827584" y="915566"/>
            <a:ext cx="418476" cy="432048"/>
          </a:xfrm>
          <a:prstGeom prst="rect">
            <a:avLst/>
          </a:prstGeom>
          <a:noFill/>
          <a:ln w="9525">
            <a:noFill/>
            <a:miter lim="800000"/>
            <a:headEnd/>
            <a:tailEnd/>
          </a:ln>
          <a:effectLst/>
        </p:spPr>
      </p:pic>
      <p:pic>
        <p:nvPicPr>
          <p:cNvPr descr="D:\Мои новые документы\Презентация\370CANON\IMG_4499.JPG" id="16" name="Рисунок 15"/>
          <p:cNvPicPr/>
          <p:nvPr/>
        </p:nvPicPr>
        <p:blipFill>
          <a:blip r:embed="rId5"/>
          <a:srcRect/>
          <a:stretch>
            <a:fillRect/>
          </a:stretch>
        </p:blipFill>
        <p:spPr bwMode="auto">
          <a:xfrm>
            <a:off x="2555776" y="1707654"/>
            <a:ext cx="3061034" cy="2041388"/>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descr="D:\Мои новые документы\Презентация\370CANON\IMG_4492.JPG" id="17" name="Рисунок 16"/>
          <p:cNvPicPr/>
          <p:nvPr/>
        </p:nvPicPr>
        <p:blipFill>
          <a:blip r:embed="rId6"/>
          <a:srcRect/>
          <a:stretch>
            <a:fillRect/>
          </a:stretch>
        </p:blipFill>
        <p:spPr bwMode="auto">
          <a:xfrm>
            <a:off x="323528" y="2859782"/>
            <a:ext cx="2994837" cy="1997242"/>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18" name="Rectangle 1"/>
          <p:cNvSpPr>
            <a:spLocks noChangeArrowheads="1"/>
          </p:cNvSpPr>
          <p:nvPr/>
        </p:nvSpPr>
        <p:spPr bwMode="auto">
          <a:xfrm>
            <a:off x="6228184" y="775612"/>
            <a:ext cx="2808312" cy="4170372"/>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l" defTabSz="914400" eaLnBrk="1" fontAlgn="base" hangingPunct="1" indent="457200" latinLnBrk="0" lvl="0" marL="0" marR="0" rtl="0">
              <a:lnSpc>
                <a:spcPct val="100000"/>
              </a:lnSpc>
              <a:spcBef>
                <a:spcPct val="0"/>
              </a:spcBef>
              <a:spcAft>
                <a:spcPct val="0"/>
              </a:spcAft>
              <a:buClrTx/>
              <a:buSzTx/>
              <a:buFontTx/>
              <a:buNone/>
              <a:tabLst>
                <a:tab algn="l" pos="71438"/>
                <a:tab algn="l" pos="922338"/>
              </a:tabLst>
            </a:pPr>
            <a:endParaRPr baseline="0" cap="none" dirty="0" i="0" kumimoji="0" lang="ru-RU" normalizeH="0" smtClean="0" strike="noStrike" sz="1100" u="none">
              <a:ln>
                <a:noFill/>
              </a:ln>
              <a:solidFill>
                <a:schemeClr val="tx1"/>
              </a:solidFill>
              <a:effectLst/>
              <a:latin charset="0" pitchFamily="34" typeface="Calibri"/>
              <a:cs charset="0" pitchFamily="34" typeface="Calibri"/>
            </a:endParaRPr>
          </a:p>
          <a:p>
            <a:pPr eaLnBrk="0" fontAlgn="base" hangingPunct="0" lvl="0">
              <a:spcBef>
                <a:spcPts val="600"/>
              </a:spcBef>
              <a:spcAft>
                <a:spcPts val="600"/>
              </a:spcAft>
              <a:buClrTx/>
              <a:buFontTx/>
              <a:buChar char="•"/>
              <a:tabLst>
                <a:tab algn="l" pos="71438"/>
                <a:tab algn="l" pos="922338"/>
              </a:tabLst>
            </a:pPr>
            <a:r>
              <a:rPr b="1" dirty="0" lang="ru-RU" smtClean="0" sz="1600" u="sng">
                <a:solidFill>
                  <a:srgbClr val="7030A0"/>
                </a:solidFill>
                <a:latin charset="0" pitchFamily="34" typeface="Calibri"/>
                <a:cs charset="0" pitchFamily="34" typeface="Calibri"/>
              </a:rPr>
              <a:t>Внедрены методики лечебной физкультуры для лиц пожилого возраста : </a:t>
            </a:r>
          </a:p>
          <a:p>
            <a:pPr eaLnBrk="0" fontAlgn="base" hangingPunct="0" lvl="0">
              <a:spcBef>
                <a:spcPts val="600"/>
              </a:spcBef>
              <a:spcAft>
                <a:spcPts val="600"/>
              </a:spcAft>
              <a:buClrTx/>
              <a:buFontTx/>
              <a:buChar char="•"/>
              <a:tabLst>
                <a:tab algn="l" pos="71438"/>
                <a:tab algn="l" pos="922338"/>
              </a:tabLst>
            </a:pPr>
            <a:r>
              <a:rPr b="1" dirty="0" err="1" lang="ru-RU" smtClean="0" sz="1200">
                <a:latin charset="0" pitchFamily="34" typeface="Calibri"/>
                <a:cs charset="0" pitchFamily="34" typeface="Calibri"/>
              </a:rPr>
              <a:t>Координаторная</a:t>
            </a:r>
            <a:r>
              <a:rPr b="1" dirty="0" lang="ru-RU" smtClean="0" sz="1200">
                <a:latin charset="0" pitchFamily="34" typeface="Calibri"/>
                <a:cs charset="0" pitchFamily="34" typeface="Calibri"/>
              </a:rPr>
              <a:t> гимнастика профилактика падений и вследствие этого переломов  в пожилом возрасте для самостоятельных занятий и в зале ЛФК</a:t>
            </a:r>
            <a:r>
              <a:rPr b="1" dirty="0" lang="ru-RU" smtClean="0" sz="1100">
                <a:latin charset="0" pitchFamily="34" typeface="Calibri"/>
                <a:cs charset="0" pitchFamily="34" typeface="Calibri"/>
              </a:rPr>
              <a:t> </a:t>
            </a:r>
            <a:r>
              <a:rPr dirty="0" i="1" lang="ru-RU" smtClean="0" sz="1100">
                <a:latin charset="0" pitchFamily="34" typeface="Calibri"/>
                <a:cs charset="0" pitchFamily="34" typeface="Calibri"/>
              </a:rPr>
              <a:t>(</a:t>
            </a:r>
            <a:r>
              <a:rPr dirty="0" err="1" i="1" lang="ru-RU" smtClean="0" sz="1000">
                <a:latin charset="0" pitchFamily="34" typeface="Calibri"/>
                <a:cs charset="0" pitchFamily="34" typeface="Calibri"/>
              </a:rPr>
              <a:t>Улащик</a:t>
            </a:r>
            <a:r>
              <a:rPr dirty="0" i="1" lang="ru-RU" smtClean="0" sz="1000">
                <a:latin charset="0" pitchFamily="34" typeface="Calibri"/>
                <a:cs charset="0" pitchFamily="34" typeface="Calibri"/>
              </a:rPr>
              <a:t> В. С. </a:t>
            </a:r>
            <a:r>
              <a:rPr dirty="0" err="1" i="1" lang="ru-RU" smtClean="0" sz="1000">
                <a:latin charset="0" pitchFamily="34" typeface="Calibri"/>
                <a:cs charset="0" pitchFamily="34" typeface="Calibri"/>
              </a:rPr>
              <a:t>Остеопроз</a:t>
            </a:r>
            <a:r>
              <a:rPr dirty="0" i="1" lang="ru-RU" smtClean="0" sz="1000">
                <a:latin charset="0" pitchFamily="34" typeface="Calibri"/>
                <a:cs charset="0" pitchFamily="34" typeface="Calibri"/>
              </a:rPr>
              <a:t> и физические методы лечения / В. С. </a:t>
            </a:r>
            <a:r>
              <a:rPr dirty="0" err="1" i="1" lang="ru-RU" smtClean="0" sz="1000">
                <a:latin charset="0" pitchFamily="34" typeface="Calibri"/>
                <a:cs charset="0" pitchFamily="34" typeface="Calibri"/>
              </a:rPr>
              <a:t>Улащик</a:t>
            </a:r>
            <a:r>
              <a:rPr dirty="0" i="1" lang="ru-RU" smtClean="0" sz="1000">
                <a:latin charset="0" pitchFamily="34" typeface="Calibri"/>
                <a:cs charset="0" pitchFamily="34" typeface="Calibri"/>
              </a:rPr>
              <a:t>, Н. Ф. Сорока // Здравоохранение.– 2011.– № 3.– С. 29–37.)</a:t>
            </a:r>
          </a:p>
          <a:p>
            <a:pPr eaLnBrk="0" fontAlgn="base" hangingPunct="0" lvl="0">
              <a:spcBef>
                <a:spcPts val="600"/>
              </a:spcBef>
              <a:spcAft>
                <a:spcPts val="600"/>
              </a:spcAft>
              <a:buClrTx/>
              <a:buFontTx/>
              <a:buChar char="•"/>
              <a:tabLst>
                <a:tab algn="l" pos="71438"/>
                <a:tab algn="l" pos="922338"/>
              </a:tabLst>
            </a:pPr>
            <a:r>
              <a:rPr b="1" dirty="0" lang="ru-RU" smtClean="0" sz="1200">
                <a:latin charset="0" pitchFamily="34" typeface="Calibri"/>
                <a:cs charset="0" pitchFamily="34" typeface="Calibri"/>
              </a:rPr>
              <a:t>Программное обеспечение проведения занятий в школе </a:t>
            </a:r>
            <a:r>
              <a:rPr b="1" dirty="0" err="1" lang="ru-RU" smtClean="0" sz="1200">
                <a:latin charset="0" pitchFamily="34" typeface="Calibri"/>
                <a:cs charset="0" pitchFamily="34" typeface="Calibri"/>
              </a:rPr>
              <a:t>остеопороза</a:t>
            </a:r>
            <a:r>
              <a:rPr b="1" dirty="0" lang="ru-RU" smtClean="0" sz="1200">
                <a:latin charset="0" pitchFamily="34" typeface="Calibri"/>
                <a:cs charset="0" pitchFamily="34" typeface="Calibri"/>
              </a:rPr>
              <a:t>  </a:t>
            </a:r>
            <a:r>
              <a:rPr dirty="0" lang="ru-RU" smtClean="0" sz="1100">
                <a:latin charset="0" pitchFamily="34" typeface="Calibri"/>
                <a:cs charset="0" pitchFamily="34" typeface="Calibri"/>
              </a:rPr>
              <a:t>(Учебно-методическое пособие  Кафедра спортивной медицины и лечебной физкультуры  ГУО </a:t>
            </a:r>
            <a:r>
              <a:rPr dirty="0" err="1" lang="ru-RU" smtClean="0" sz="1100">
                <a:latin charset="0" pitchFamily="34" typeface="Calibri"/>
                <a:cs charset="0" pitchFamily="34" typeface="Calibri"/>
              </a:rPr>
              <a:t>Белмапо</a:t>
            </a:r>
            <a:r>
              <a:rPr dirty="0" lang="ru-RU" smtClean="0" sz="1100">
                <a:latin charset="0" pitchFamily="34" typeface="Calibri"/>
                <a:cs charset="0" pitchFamily="34" typeface="Calibri"/>
              </a:rPr>
              <a:t> </a:t>
            </a:r>
            <a:r>
              <a:rPr dirty="0" i="1" lang="ru-RU" smtClean="0" sz="1100">
                <a:latin charset="0" pitchFamily="34" typeface="Calibri"/>
                <a:cs charset="0" pitchFamily="34" typeface="Calibri"/>
              </a:rPr>
              <a:t>/ </a:t>
            </a:r>
            <a:r>
              <a:rPr dirty="0" err="1" i="1" lang="ru-RU" smtClean="0" sz="1100">
                <a:latin charset="0" pitchFamily="34" typeface="Calibri"/>
                <a:cs charset="0" pitchFamily="34" typeface="Calibri"/>
              </a:rPr>
              <a:t>Самушия</a:t>
            </a:r>
            <a:r>
              <a:rPr dirty="0" i="1" lang="ru-RU" smtClean="0" sz="1100">
                <a:latin charset="0" pitchFamily="34" typeface="Calibri"/>
                <a:cs charset="0" pitchFamily="34" typeface="Calibri"/>
              </a:rPr>
              <a:t> </a:t>
            </a:r>
            <a:r>
              <a:rPr dirty="0" err="1" i="1" lang="ru-RU" smtClean="0" sz="1100">
                <a:latin charset="0" pitchFamily="34" typeface="Calibri"/>
                <a:cs charset="0" pitchFamily="34" typeface="Calibri"/>
              </a:rPr>
              <a:t>К.А.ПетроваО.В.Попова</a:t>
            </a:r>
            <a:r>
              <a:rPr dirty="0" i="1" lang="ru-RU" smtClean="0" sz="1100">
                <a:latin charset="0" pitchFamily="34" typeface="Calibri"/>
                <a:cs charset="0" pitchFamily="34" typeface="Calibri"/>
              </a:rPr>
              <a:t> Г.В. Платонов А.В.  –Мн.: </a:t>
            </a:r>
            <a:r>
              <a:rPr dirty="0" err="1" i="1" lang="ru-RU" smtClean="0" sz="1100">
                <a:latin charset="0" pitchFamily="34" typeface="Calibri"/>
                <a:cs charset="0" pitchFamily="34" typeface="Calibri"/>
              </a:rPr>
              <a:t>БелМАПО</a:t>
            </a:r>
            <a:r>
              <a:rPr dirty="0" i="1" lang="ru-RU" smtClean="0" sz="1100">
                <a:latin charset="0" pitchFamily="34" typeface="Calibri"/>
                <a:cs charset="0" pitchFamily="34" typeface="Calibri"/>
              </a:rPr>
              <a:t>, 2005. – 24 с.)</a:t>
            </a:r>
            <a:endParaRPr dirty="0" i="1" lang="ru-RU" sz="1100">
              <a:latin charset="0" pitchFamily="34" typeface="Calibri"/>
              <a:cs charset="0" pitchFamily="34" typeface="Calibri"/>
            </a:endParaRPr>
          </a:p>
        </p:txBody>
      </p:sp>
      <p:pic>
        <p:nvPicPr>
          <p:cNvPr id="26" name="Рисунок 25"/>
          <p:cNvPicPr/>
          <p:nvPr/>
        </p:nvPicPr>
        <p:blipFill>
          <a:blip r:embed="rId7"/>
          <a:srcRect b="78" l="56" r="15" t="103"/>
          <a:stretch>
            <a:fillRect/>
          </a:stretch>
        </p:blipFill>
        <p:spPr bwMode="auto">
          <a:xfrm>
            <a:off x="5652120" y="1203598"/>
            <a:ext cx="504056" cy="3600400"/>
          </a:xfrm>
          <a:prstGeom prst="rect">
            <a:avLst/>
          </a:prstGeom>
          <a:noFill/>
          <a:ln w="9525">
            <a:noFill/>
            <a:miter lim="800000"/>
            <a:headEnd/>
            <a:tailEnd/>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wipe(down)" transition="in">
                                      <p:cBhvr>
                                        <p:cTn dur="500" id="7"/>
                                        <p:tgtEl>
                                          <p:spTgt spid="26"/>
                                        </p:tgtEl>
                                      </p:cBhvr>
                                    </p:animEffect>
                                  </p:childTnLst>
                                </p:cTn>
                              </p:par>
                            </p:childTnLst>
                          </p:cTn>
                        </p:par>
                        <p:par>
                          <p:cTn fill="hold" id="8">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8"/>
                                        </p:tgtEl>
                                        <p:attrNameLst>
                                          <p:attrName>style.visibility</p:attrName>
                                        </p:attrNameLst>
                                      </p:cBhvr>
                                      <p:to>
                                        <p:strVal val="visible"/>
                                      </p:to>
                                    </p:set>
                                    <p:animEffect filter="wipe(down)" transition="in">
                                      <p:cBhvr>
                                        <p:cTn dur="500" id="1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9" name="Google Shape;86;p13"/>
          <p:cNvSpPr txBox="1">
            <a:spLocks/>
          </p:cNvSpPr>
          <p:nvPr/>
        </p:nvSpPr>
        <p:spPr>
          <a:xfrm>
            <a:off x="1979712" y="123478"/>
            <a:ext cx="6912768" cy="812170"/>
          </a:xfrm>
          <a:prstGeom prst="rect">
            <a:avLst/>
          </a:prstGeom>
          <a:noFill/>
          <a:ln>
            <a:noFill/>
          </a:ln>
        </p:spPr>
        <p:txBody>
          <a:bodyPr anchor="ctr" anchorCtr="0" bIns="91425" lIns="91425" rIns="91425" spcFirstLastPara="1" tIns="91425" wrap="square">
            <a:noAutofit/>
          </a:bodyPr>
          <a:lstStyle/>
          <a:p>
            <a:pPr algn="ctr" lvl="0">
              <a:lnSpc>
                <a:spcPct val="80000"/>
              </a:lnSpc>
              <a:buSzPts val="2000"/>
            </a:pPr>
            <a:r>
              <a:rPr b="1" dirty="0" lang="ru-RU" smtClean="0" sz="2500">
                <a:solidFill>
                  <a:srgbClr val="C00000"/>
                </a:solidFill>
                <a:latin charset="0" pitchFamily="34" typeface="Calibri"/>
                <a:cs charset="0" pitchFamily="34" typeface="Calibri"/>
              </a:rPr>
              <a:t>Школа «Третьего возраста»</a:t>
            </a:r>
          </a:p>
          <a:p>
            <a:pPr algn="ctr" lvl="0">
              <a:lnSpc>
                <a:spcPct val="80000"/>
              </a:lnSpc>
              <a:buSzPts val="2000"/>
            </a:pPr>
            <a:r>
              <a:rPr b="1" baseline="0" cap="none" dirty="0" i="0" kern="0" kumimoji="0" lang="ru-RU" noProof="0" normalizeH="0" smtClean="0" spc="0" strike="noStrike" sz="2500" u="none">
                <a:ln>
                  <a:noFill/>
                </a:ln>
                <a:solidFill>
                  <a:srgbClr val="C00000"/>
                </a:solidFill>
                <a:effectLst/>
                <a:uLnTx/>
                <a:uFillTx/>
                <a:latin charset="0" pitchFamily="34" typeface="Calibri"/>
                <a:ea typeface="Lora"/>
                <a:cs charset="0" pitchFamily="34" typeface="Calibri"/>
                <a:sym typeface="Lora"/>
              </a:rPr>
              <a:t>Памятки и буклеты</a:t>
            </a:r>
            <a:endParaRPr b="1" baseline="0" cap="none" dirty="0" i="0" kern="0" kumimoji="0" lang="ru-RU" noProof="0" normalizeH="0" spc="0" strike="noStrike" sz="2500" u="none">
              <a:ln>
                <a:noFill/>
              </a:ln>
              <a:solidFill>
                <a:srgbClr val="C00000"/>
              </a:solidFill>
              <a:effectLst/>
              <a:uLnTx/>
              <a:uFillTx/>
              <a:latin charset="0" pitchFamily="34" typeface="Calibri"/>
              <a:ea typeface="Lora"/>
              <a:cs charset="0" pitchFamily="34" typeface="Calibri"/>
              <a:sym typeface="Lora"/>
            </a:endParaRPr>
          </a:p>
        </p:txBody>
      </p:sp>
      <p:pic>
        <p:nvPicPr>
          <p:cNvPr id="15" name="Picture 2"/>
          <p:cNvPicPr>
            <a:picLocks noChangeArrowheads="1" noChangeAspect="1"/>
          </p:cNvPicPr>
          <p:nvPr/>
        </p:nvPicPr>
        <p:blipFill>
          <a:blip r:embed="rId3"/>
          <a:srcRect/>
          <a:stretch>
            <a:fillRect/>
          </a:stretch>
        </p:blipFill>
        <p:spPr bwMode="auto">
          <a:xfrm>
            <a:off x="827584" y="915566"/>
            <a:ext cx="418476" cy="432048"/>
          </a:xfrm>
          <a:prstGeom prst="rect">
            <a:avLst/>
          </a:prstGeom>
          <a:noFill/>
          <a:ln w="9525">
            <a:noFill/>
            <a:miter lim="800000"/>
            <a:headEnd/>
            <a:tailEnd/>
          </a:ln>
          <a:effectLst/>
        </p:spPr>
      </p:pic>
      <p:pic>
        <p:nvPicPr>
          <p:cNvPr id="10" name="Рисунок 9"/>
          <p:cNvPicPr/>
          <p:nvPr/>
        </p:nvPicPr>
        <p:blipFill>
          <a:blip r:embed="rId4">
            <a:duotone>
              <a:prstClr val="black"/>
              <a:schemeClr val="accent1">
                <a:tint val="45000"/>
                <a:satMod val="400000"/>
              </a:schemeClr>
            </a:duotone>
          </a:blip>
          <a:srcRect b="98" l="54" r="78" t="99"/>
          <a:stretch>
            <a:fillRect/>
          </a:stretch>
        </p:blipFill>
        <p:spPr bwMode="auto">
          <a:xfrm>
            <a:off x="6839744" y="627534"/>
            <a:ext cx="2196752" cy="2520280"/>
          </a:xfrm>
          <a:prstGeom prst="rect">
            <a:avLst/>
          </a:prstGeom>
          <a:ln>
            <a:noFill/>
          </a:ln>
          <a:effectLst>
            <a:outerShdw algn="tl" blurRad="292100" dir="2700000" dist="139700" rotWithShape="0">
              <a:srgbClr val="333333">
                <a:alpha val="65000"/>
              </a:srgbClr>
            </a:outerShdw>
          </a:effectLst>
        </p:spPr>
      </p:pic>
      <p:pic>
        <p:nvPicPr>
          <p:cNvPr id="11" name="Рисунок 10"/>
          <p:cNvPicPr/>
          <p:nvPr/>
        </p:nvPicPr>
        <p:blipFill>
          <a:blip r:embed="rId5"/>
          <a:srcRect b="51" l="209" r="232" t="59"/>
          <a:stretch>
            <a:fillRect/>
          </a:stretch>
        </p:blipFill>
        <p:spPr bwMode="auto">
          <a:xfrm>
            <a:off x="107504" y="123478"/>
            <a:ext cx="1405263" cy="2952328"/>
          </a:xfrm>
          <a:prstGeom prst="rect">
            <a:avLst/>
          </a:prstGeom>
          <a:ln>
            <a:noFill/>
          </a:ln>
          <a:effectLst>
            <a:outerShdw algn="tl" blurRad="292100" dir="2700000" dist="139700" rotWithShape="0">
              <a:srgbClr val="333333">
                <a:alpha val="65000"/>
              </a:srgbClr>
            </a:outerShdw>
          </a:effectLst>
        </p:spPr>
      </p:pic>
      <p:pic>
        <p:nvPicPr>
          <p:cNvPr id="12" name="Рисунок 11"/>
          <p:cNvPicPr/>
          <p:nvPr/>
        </p:nvPicPr>
        <p:blipFill>
          <a:blip r:embed="rId6"/>
          <a:srcRect b="43" l="209" r="232" t="121"/>
          <a:stretch>
            <a:fillRect/>
          </a:stretch>
        </p:blipFill>
        <p:spPr bwMode="auto">
          <a:xfrm rot="201052">
            <a:off x="1278327" y="232668"/>
            <a:ext cx="1364166" cy="3143513"/>
          </a:xfrm>
          <a:prstGeom prst="rect">
            <a:avLst/>
          </a:prstGeom>
          <a:ln>
            <a:noFill/>
          </a:ln>
          <a:effectLst>
            <a:outerShdw algn="tl" blurRad="292100" dir="2700000" dist="139700" rotWithShape="0">
              <a:srgbClr val="333333">
                <a:alpha val="65000"/>
              </a:srgbClr>
            </a:outerShdw>
          </a:effectLst>
        </p:spPr>
      </p:pic>
      <p:pic>
        <p:nvPicPr>
          <p:cNvPr id="13" name="Рисунок 12"/>
          <p:cNvPicPr/>
          <p:nvPr/>
        </p:nvPicPr>
        <p:blipFill>
          <a:blip r:embed="rId7"/>
          <a:srcRect b="13" l="167" r="150" t="3"/>
          <a:stretch>
            <a:fillRect/>
          </a:stretch>
        </p:blipFill>
        <p:spPr bwMode="auto">
          <a:xfrm rot="21397443">
            <a:off x="107504" y="3003798"/>
            <a:ext cx="1297377" cy="1926687"/>
          </a:xfrm>
          <a:prstGeom prst="rect">
            <a:avLst/>
          </a:prstGeom>
          <a:ln>
            <a:noFill/>
          </a:ln>
          <a:effectLst>
            <a:outerShdw algn="tl" blurRad="292100" dir="2700000" dist="139700" rotWithShape="0">
              <a:srgbClr val="333333">
                <a:alpha val="65000"/>
              </a:srgbClr>
            </a:outerShdw>
          </a:effectLst>
        </p:spPr>
      </p:pic>
      <p:pic>
        <p:nvPicPr>
          <p:cNvPr id="21" name="Рисунок 20"/>
          <p:cNvPicPr/>
          <p:nvPr/>
        </p:nvPicPr>
        <p:blipFill>
          <a:blip r:embed="rId8"/>
          <a:srcRect b="103" l="209" r="232" t="14"/>
          <a:stretch>
            <a:fillRect/>
          </a:stretch>
        </p:blipFill>
        <p:spPr bwMode="auto">
          <a:xfrm rot="21282171">
            <a:off x="2195736" y="987574"/>
            <a:ext cx="1477618" cy="3216562"/>
          </a:xfrm>
          <a:prstGeom prst="rect">
            <a:avLst/>
          </a:prstGeom>
          <a:ln>
            <a:noFill/>
          </a:ln>
          <a:effectLst>
            <a:outerShdw algn="tl" blurRad="292100" dir="2700000" dist="139700" rotWithShape="0">
              <a:srgbClr val="333333">
                <a:alpha val="65000"/>
              </a:srgbClr>
            </a:outerShdw>
          </a:effectLst>
        </p:spPr>
      </p:pic>
      <p:pic>
        <p:nvPicPr>
          <p:cNvPr id="19" name="Рисунок 18"/>
          <p:cNvPicPr/>
          <p:nvPr/>
        </p:nvPicPr>
        <p:blipFill>
          <a:blip r:embed="rId9"/>
          <a:srcRect b="18" l="101" r="10" t="124"/>
          <a:stretch>
            <a:fillRect/>
          </a:stretch>
        </p:blipFill>
        <p:spPr bwMode="auto">
          <a:xfrm rot="671687">
            <a:off x="1644283" y="3099631"/>
            <a:ext cx="1168709" cy="1851670"/>
          </a:xfrm>
          <a:prstGeom prst="rect">
            <a:avLst/>
          </a:prstGeom>
          <a:ln>
            <a:noFill/>
          </a:ln>
          <a:effectLst>
            <a:outerShdw algn="tl" blurRad="292100" dir="2700000" dist="139700" rotWithShape="0">
              <a:srgbClr val="333333">
                <a:alpha val="65000"/>
              </a:srgbClr>
            </a:outerShdw>
          </a:effectLst>
        </p:spPr>
      </p:pic>
      <p:pic>
        <p:nvPicPr>
          <p:cNvPr id="24" name="Рисунок 23"/>
          <p:cNvPicPr/>
          <p:nvPr/>
        </p:nvPicPr>
        <p:blipFill>
          <a:blip r:embed="rId10"/>
          <a:srcRect b="4" l="226" r="95" t="39"/>
          <a:stretch>
            <a:fillRect/>
          </a:stretch>
        </p:blipFill>
        <p:spPr bwMode="auto">
          <a:xfrm>
            <a:off x="5364088" y="987574"/>
            <a:ext cx="1200898" cy="1554398"/>
          </a:xfrm>
          <a:prstGeom prst="rect">
            <a:avLst/>
          </a:prstGeom>
          <a:ln>
            <a:noFill/>
          </a:ln>
          <a:effectLst>
            <a:outerShdw algn="tl" blurRad="292100" dir="2700000" dist="139700" rotWithShape="0">
              <a:srgbClr val="333333">
                <a:alpha val="65000"/>
              </a:srgbClr>
            </a:outerShdw>
          </a:effectLst>
        </p:spPr>
      </p:pic>
      <p:pic>
        <p:nvPicPr>
          <p:cNvPr id="25" name="Рисунок 24"/>
          <p:cNvPicPr/>
          <p:nvPr/>
        </p:nvPicPr>
        <p:blipFill>
          <a:blip r:embed="rId11"/>
          <a:srcRect b="4" l="127" r="82" t="40"/>
          <a:stretch>
            <a:fillRect/>
          </a:stretch>
        </p:blipFill>
        <p:spPr bwMode="auto">
          <a:xfrm rot="190470">
            <a:off x="3491880" y="1131590"/>
            <a:ext cx="1671364" cy="3665863"/>
          </a:xfrm>
          <a:prstGeom prst="rect">
            <a:avLst/>
          </a:prstGeom>
          <a:ln>
            <a:noFill/>
          </a:ln>
          <a:effectLst>
            <a:outerShdw algn="tl" blurRad="292100" dir="2700000" dist="139700" rotWithShape="0">
              <a:srgbClr val="333333">
                <a:alpha val="65000"/>
              </a:srgbClr>
            </a:outerShdw>
          </a:effectLst>
        </p:spPr>
      </p:pic>
      <p:pic>
        <p:nvPicPr>
          <p:cNvPr id="23" name="Рисунок 22"/>
          <p:cNvPicPr/>
          <p:nvPr/>
        </p:nvPicPr>
        <p:blipFill>
          <a:blip r:embed="rId12"/>
          <a:srcRect b="88" l="142" r="164" t="75"/>
          <a:stretch>
            <a:fillRect/>
          </a:stretch>
        </p:blipFill>
        <p:spPr bwMode="auto">
          <a:xfrm rot="21420210">
            <a:off x="4993852" y="2545195"/>
            <a:ext cx="1802013" cy="2411983"/>
          </a:xfrm>
          <a:prstGeom prst="rect">
            <a:avLst/>
          </a:prstGeom>
          <a:ln>
            <a:noFill/>
          </a:ln>
          <a:effectLst>
            <a:outerShdw algn="tl" blurRad="292100" dir="2700000" dist="139700" rotWithShape="0">
              <a:srgbClr val="333333">
                <a:alpha val="65000"/>
              </a:srgbClr>
            </a:outerShdw>
          </a:effectLst>
        </p:spPr>
      </p:pic>
      <p:pic>
        <p:nvPicPr>
          <p:cNvPr descr="C:\Users\User\Desktop\IMG_5935_1e273c43-ad13-4bd9-b42b-204c4bc40bb6.png" id="2050" name="Рисунок 1"/>
          <p:cNvPicPr>
            <a:picLocks noChangeArrowheads="1"/>
          </p:cNvPicPr>
          <p:nvPr/>
        </p:nvPicPr>
        <p:blipFill>
          <a:blip r:embed="rId13"/>
          <a:srcRect/>
          <a:stretch>
            <a:fillRect/>
          </a:stretch>
        </p:blipFill>
        <p:spPr bwMode="auto">
          <a:xfrm>
            <a:off x="8244408" y="-92545"/>
            <a:ext cx="899592" cy="864095"/>
          </a:xfrm>
          <a:prstGeom prst="rect">
            <a:avLst/>
          </a:prstGeom>
          <a:noFill/>
          <a:ln w="9525">
            <a:noFill/>
            <a:miter lim="800000"/>
            <a:headEnd/>
            <a:tailEnd/>
          </a:ln>
        </p:spPr>
      </p:pic>
      <p:pic>
        <p:nvPicPr>
          <p:cNvPr id="2051" name="Picture 3"/>
          <p:cNvPicPr>
            <a:picLocks noChangeArrowheads="1" noChangeAspect="1"/>
          </p:cNvPicPr>
          <p:nvPr/>
        </p:nvPicPr>
        <p:blipFill>
          <a:blip r:embed="rId14"/>
          <a:srcRect/>
          <a:stretch>
            <a:fillRect/>
          </a:stretch>
        </p:blipFill>
        <p:spPr bwMode="auto">
          <a:xfrm>
            <a:off x="6780350" y="3147814"/>
            <a:ext cx="2301762" cy="1728192"/>
          </a:xfrm>
          <a:prstGeom prst="rect">
            <a:avLst/>
          </a:prstGeom>
          <a:noFill/>
          <a:ln w="9525">
            <a:noFill/>
            <a:miter lim="800000"/>
            <a:headEnd/>
            <a:tailEnd/>
          </a:ln>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p:stCondLst>
                              <p:cond delay="500"/>
                            </p:stCondLst>
                            <p:childTnLst>
                              <p:par>
                                <p:cTn fill="hold" id="9" nodeType="afterEffect" presetClass="entr" presetID="22" presetSubtype="4">
                                  <p:stCondLst>
                                    <p:cond delay="0"/>
                                  </p:stCondLst>
                                  <p:childTnLst>
                                    <p:set>
                                      <p:cBhvr>
                                        <p:cTn dur="1" fill="hold" id="10">
                                          <p:stCondLst>
                                            <p:cond delay="0"/>
                                          </p:stCondLst>
                                        </p:cTn>
                                        <p:tgtEl>
                                          <p:spTgt spid="12"/>
                                        </p:tgtEl>
                                        <p:attrNameLst>
                                          <p:attrName>style.visibility</p:attrName>
                                        </p:attrNameLst>
                                      </p:cBhvr>
                                      <p:to>
                                        <p:strVal val="visible"/>
                                      </p:to>
                                    </p:set>
                                    <p:animEffect filter="wipe(down)" transition="in">
                                      <p:cBhvr>
                                        <p:cTn dur="500" id="11"/>
                                        <p:tgtEl>
                                          <p:spTgt spid="12"/>
                                        </p:tgtEl>
                                      </p:cBhvr>
                                    </p:animEffect>
                                  </p:childTnLst>
                                </p:cTn>
                              </p:par>
                            </p:childTnLst>
                          </p:cTn>
                        </p:par>
                        <p:par>
                          <p:cTn fill="hold" id="12">
                            <p:stCondLst>
                              <p:cond delay="1000"/>
                            </p:stCondLst>
                            <p:childTnLst>
                              <p:par>
                                <p:cTn fill="hold" id="13" nodeType="afterEffect" presetClass="entr" presetID="22" presetSubtype="4">
                                  <p:stCondLst>
                                    <p:cond delay="0"/>
                                  </p:stCondLst>
                                  <p:childTnLst>
                                    <p:set>
                                      <p:cBhvr>
                                        <p:cTn dur="1" fill="hold" id="14">
                                          <p:stCondLst>
                                            <p:cond delay="0"/>
                                          </p:stCondLst>
                                        </p:cTn>
                                        <p:tgtEl>
                                          <p:spTgt spid="13"/>
                                        </p:tgtEl>
                                        <p:attrNameLst>
                                          <p:attrName>style.visibility</p:attrName>
                                        </p:attrNameLst>
                                      </p:cBhvr>
                                      <p:to>
                                        <p:strVal val="visible"/>
                                      </p:to>
                                    </p:set>
                                    <p:animEffect filter="wipe(down)" transition="in">
                                      <p:cBhvr>
                                        <p:cTn dur="500" id="15"/>
                                        <p:tgtEl>
                                          <p:spTgt spid="13"/>
                                        </p:tgtEl>
                                      </p:cBhvr>
                                    </p:animEffect>
                                  </p:childTnLst>
                                </p:cTn>
                              </p:par>
                            </p:childTnLst>
                          </p:cTn>
                        </p:par>
                        <p:par>
                          <p:cTn fill="hold" id="16">
                            <p:stCondLst>
                              <p:cond delay="1500"/>
                            </p:stCondLst>
                            <p:childTnLst>
                              <p:par>
                                <p:cTn fill="hold" id="17" nodeType="afterEffect" presetClass="entr" presetID="22" presetSubtype="4">
                                  <p:stCondLst>
                                    <p:cond delay="0"/>
                                  </p:stCondLst>
                                  <p:childTnLst>
                                    <p:set>
                                      <p:cBhvr>
                                        <p:cTn dur="1" fill="hold" id="18">
                                          <p:stCondLst>
                                            <p:cond delay="0"/>
                                          </p:stCondLst>
                                        </p:cTn>
                                        <p:tgtEl>
                                          <p:spTgt spid="19"/>
                                        </p:tgtEl>
                                        <p:attrNameLst>
                                          <p:attrName>style.visibility</p:attrName>
                                        </p:attrNameLst>
                                      </p:cBhvr>
                                      <p:to>
                                        <p:strVal val="visible"/>
                                      </p:to>
                                    </p:set>
                                    <p:animEffect filter="wipe(down)" transition="in">
                                      <p:cBhvr>
                                        <p:cTn dur="500" id="19"/>
                                        <p:tgtEl>
                                          <p:spTgt spid="19"/>
                                        </p:tgtEl>
                                      </p:cBhvr>
                                    </p:animEffect>
                                  </p:childTnLst>
                                </p:cTn>
                              </p:par>
                            </p:childTnLst>
                          </p:cTn>
                        </p:par>
                        <p:par>
                          <p:cTn fill="hold" id="20">
                            <p:stCondLst>
                              <p:cond delay="2000"/>
                            </p:stCondLst>
                            <p:childTnLst>
                              <p:par>
                                <p:cTn fill="hold" id="21" nodeType="afterEffect" presetClass="entr" presetID="22" presetSubtype="4">
                                  <p:stCondLst>
                                    <p:cond delay="0"/>
                                  </p:stCondLst>
                                  <p:childTnLst>
                                    <p:set>
                                      <p:cBhvr>
                                        <p:cTn dur="1" fill="hold" id="22">
                                          <p:stCondLst>
                                            <p:cond delay="0"/>
                                          </p:stCondLst>
                                        </p:cTn>
                                        <p:tgtEl>
                                          <p:spTgt spid="21"/>
                                        </p:tgtEl>
                                        <p:attrNameLst>
                                          <p:attrName>style.visibility</p:attrName>
                                        </p:attrNameLst>
                                      </p:cBhvr>
                                      <p:to>
                                        <p:strVal val="visible"/>
                                      </p:to>
                                    </p:set>
                                    <p:animEffect filter="wipe(down)" transition="in">
                                      <p:cBhvr>
                                        <p:cTn dur="500" id="23"/>
                                        <p:tgtEl>
                                          <p:spTgt spid="21"/>
                                        </p:tgtEl>
                                      </p:cBhvr>
                                    </p:animEffect>
                                  </p:childTnLst>
                                </p:cTn>
                              </p:par>
                            </p:childTnLst>
                          </p:cTn>
                        </p:par>
                        <p:par>
                          <p:cTn fill="hold" id="24">
                            <p:stCondLst>
                              <p:cond delay="2500"/>
                            </p:stCondLst>
                            <p:childTnLst>
                              <p:par>
                                <p:cTn fill="hold" id="25" nodeType="afterEffect" presetClass="entr" presetID="22" presetSubtype="4">
                                  <p:stCondLst>
                                    <p:cond delay="0"/>
                                  </p:stCondLst>
                                  <p:childTnLst>
                                    <p:set>
                                      <p:cBhvr>
                                        <p:cTn dur="1" fill="hold" id="26">
                                          <p:stCondLst>
                                            <p:cond delay="0"/>
                                          </p:stCondLst>
                                        </p:cTn>
                                        <p:tgtEl>
                                          <p:spTgt spid="25"/>
                                        </p:tgtEl>
                                        <p:attrNameLst>
                                          <p:attrName>style.visibility</p:attrName>
                                        </p:attrNameLst>
                                      </p:cBhvr>
                                      <p:to>
                                        <p:strVal val="visible"/>
                                      </p:to>
                                    </p:set>
                                    <p:animEffect filter="wipe(down)" transition="in">
                                      <p:cBhvr>
                                        <p:cTn dur="500" id="27"/>
                                        <p:tgtEl>
                                          <p:spTgt spid="25"/>
                                        </p:tgtEl>
                                      </p:cBhvr>
                                    </p:animEffect>
                                  </p:childTnLst>
                                </p:cTn>
                              </p:par>
                            </p:childTnLst>
                          </p:cTn>
                        </p:par>
                        <p:par>
                          <p:cTn fill="hold" id="28">
                            <p:stCondLst>
                              <p:cond delay="3000"/>
                            </p:stCondLst>
                            <p:childTnLst>
                              <p:par>
                                <p:cTn fill="hold" id="29" nodeType="afterEffect" presetClass="entr" presetID="22" presetSubtype="4">
                                  <p:stCondLst>
                                    <p:cond delay="0"/>
                                  </p:stCondLst>
                                  <p:childTnLst>
                                    <p:set>
                                      <p:cBhvr>
                                        <p:cTn dur="1" fill="hold" id="30">
                                          <p:stCondLst>
                                            <p:cond delay="0"/>
                                          </p:stCondLst>
                                        </p:cTn>
                                        <p:tgtEl>
                                          <p:spTgt spid="23"/>
                                        </p:tgtEl>
                                        <p:attrNameLst>
                                          <p:attrName>style.visibility</p:attrName>
                                        </p:attrNameLst>
                                      </p:cBhvr>
                                      <p:to>
                                        <p:strVal val="visible"/>
                                      </p:to>
                                    </p:set>
                                    <p:animEffect filter="wipe(down)" transition="in">
                                      <p:cBhvr>
                                        <p:cTn dur="500" id="31"/>
                                        <p:tgtEl>
                                          <p:spTgt spid="23"/>
                                        </p:tgtEl>
                                      </p:cBhvr>
                                    </p:animEffect>
                                  </p:childTnLst>
                                </p:cTn>
                              </p:par>
                            </p:childTnLst>
                          </p:cTn>
                        </p:par>
                        <p:par>
                          <p:cTn fill="hold" id="32">
                            <p:stCondLst>
                              <p:cond delay="3500"/>
                            </p:stCondLst>
                            <p:childTnLst>
                              <p:par>
                                <p:cTn fill="hold" id="33" nodeType="afterEffect" presetClass="entr" presetID="22" presetSubtype="4">
                                  <p:stCondLst>
                                    <p:cond delay="0"/>
                                  </p:stCondLst>
                                  <p:childTnLst>
                                    <p:set>
                                      <p:cBhvr>
                                        <p:cTn dur="1" fill="hold" id="34">
                                          <p:stCondLst>
                                            <p:cond delay="0"/>
                                          </p:stCondLst>
                                        </p:cTn>
                                        <p:tgtEl>
                                          <p:spTgt spid="24"/>
                                        </p:tgtEl>
                                        <p:attrNameLst>
                                          <p:attrName>style.visibility</p:attrName>
                                        </p:attrNameLst>
                                      </p:cBhvr>
                                      <p:to>
                                        <p:strVal val="visible"/>
                                      </p:to>
                                    </p:set>
                                    <p:animEffect filter="wipe(down)" transition="in">
                                      <p:cBhvr>
                                        <p:cTn dur="500" id="35"/>
                                        <p:tgtEl>
                                          <p:spTgt spid="24"/>
                                        </p:tgtEl>
                                      </p:cBhvr>
                                    </p:animEffect>
                                  </p:childTnLst>
                                </p:cTn>
                              </p:par>
                            </p:childTnLst>
                          </p:cTn>
                        </p:par>
                        <p:par>
                          <p:cTn fill="hold" id="36">
                            <p:stCondLst>
                              <p:cond delay="4000"/>
                            </p:stCondLst>
                            <p:childTnLst>
                              <p:par>
                                <p:cTn fill="hold" id="37" nodeType="afterEffect" presetClass="entr" presetID="22" presetSubtype="4">
                                  <p:stCondLst>
                                    <p:cond delay="0"/>
                                  </p:stCondLst>
                                  <p:childTnLst>
                                    <p:set>
                                      <p:cBhvr>
                                        <p:cTn dur="1" fill="hold" id="38">
                                          <p:stCondLst>
                                            <p:cond delay="0"/>
                                          </p:stCondLst>
                                        </p:cTn>
                                        <p:tgtEl>
                                          <p:spTgt spid="2050"/>
                                        </p:tgtEl>
                                        <p:attrNameLst>
                                          <p:attrName>style.visibility</p:attrName>
                                        </p:attrNameLst>
                                      </p:cBhvr>
                                      <p:to>
                                        <p:strVal val="visible"/>
                                      </p:to>
                                    </p:set>
                                    <p:animEffect filter="wipe(down)" transition="in">
                                      <p:cBhvr>
                                        <p:cTn dur="500" id="39"/>
                                        <p:tgtEl>
                                          <p:spTgt spid="2050"/>
                                        </p:tgtEl>
                                      </p:cBhvr>
                                    </p:animEffect>
                                  </p:childTnLst>
                                </p:cTn>
                              </p:par>
                            </p:childTnLst>
                          </p:cTn>
                        </p:par>
                        <p:par>
                          <p:cTn fill="hold" id="40">
                            <p:stCondLst>
                              <p:cond delay="4500"/>
                            </p:stCondLst>
                            <p:childTnLst>
                              <p:par>
                                <p:cTn fill="hold" id="41" nodeType="afterEffect" presetClass="entr" presetID="22" presetSubtype="4">
                                  <p:stCondLst>
                                    <p:cond delay="0"/>
                                  </p:stCondLst>
                                  <p:childTnLst>
                                    <p:set>
                                      <p:cBhvr>
                                        <p:cTn dur="1" fill="hold" id="42">
                                          <p:stCondLst>
                                            <p:cond delay="0"/>
                                          </p:stCondLst>
                                        </p:cTn>
                                        <p:tgtEl>
                                          <p:spTgt spid="2051"/>
                                        </p:tgtEl>
                                        <p:attrNameLst>
                                          <p:attrName>style.visibility</p:attrName>
                                        </p:attrNameLst>
                                      </p:cBhvr>
                                      <p:to>
                                        <p:strVal val="visible"/>
                                      </p:to>
                                    </p:set>
                                    <p:animEffect filter="wipe(down)" transition="in">
                                      <p:cBhvr>
                                        <p:cTn dur="500" id="43"/>
                                        <p:tgtEl>
                                          <p:spTgt spid="20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p13"/>
          <p:cNvSpPr txBox="1">
            <a:spLocks/>
          </p:cNvSpPr>
          <p:nvPr/>
        </p:nvSpPr>
        <p:spPr>
          <a:xfrm>
            <a:off x="1979712" y="123478"/>
            <a:ext cx="6912768" cy="812170"/>
          </a:xfrm>
          <a:prstGeom prst="rect">
            <a:avLst/>
          </a:prstGeom>
          <a:noFill/>
          <a:ln>
            <a:noFill/>
          </a:ln>
        </p:spPr>
        <p:txBody>
          <a:bodyPr spcFirstLastPara="1" wrap="square" lIns="91425" tIns="91425" rIns="91425" bIns="91425" anchor="ctr" anchorCtr="0">
            <a:noAutofit/>
          </a:bodyPr>
          <a:lstStyle/>
          <a:p>
            <a:pPr lvl="0" algn="ctr">
              <a:lnSpc>
                <a:spcPct val="80000"/>
              </a:lnSpc>
              <a:buSzPts val="2000"/>
            </a:pPr>
            <a:r>
              <a:rPr lang="ru-RU" sz="2500" b="1" dirty="0" smtClean="0">
                <a:solidFill>
                  <a:srgbClr val="C00000"/>
                </a:solidFill>
                <a:latin typeface="Calibri" pitchFamily="34" charset="0"/>
                <a:cs typeface="Calibri" pitchFamily="34" charset="0"/>
              </a:rPr>
              <a:t>Сотрудничество с территориальным центром социального обслуживания населения</a:t>
            </a:r>
          </a:p>
          <a:p>
            <a:pPr lvl="0" algn="ctr">
              <a:lnSpc>
                <a:spcPct val="80000"/>
              </a:lnSpc>
              <a:buSzPts val="2000"/>
            </a:pPr>
            <a:r>
              <a:rPr lang="ru-RU" sz="2500" b="1" dirty="0" smtClean="0">
                <a:solidFill>
                  <a:srgbClr val="C00000"/>
                </a:solidFill>
                <a:latin typeface="Calibri" pitchFamily="34" charset="0"/>
                <a:cs typeface="Calibri" pitchFamily="34" charset="0"/>
              </a:rPr>
              <a:t>ТЦСОН</a:t>
            </a:r>
            <a:endParaRPr kumimoji="0" lang="ru-RU" sz="2500" b="1" i="0" u="none" strike="noStrike" kern="0" cap="none" spc="0" normalizeH="0" baseline="0" noProof="0" dirty="0">
              <a:ln>
                <a:noFill/>
              </a:ln>
              <a:solidFill>
                <a:srgbClr val="C00000"/>
              </a:solidFill>
              <a:effectLst/>
              <a:uLnTx/>
              <a:uFillTx/>
              <a:latin typeface="Calibri" pitchFamily="34" charset="0"/>
              <a:ea typeface="Lora"/>
              <a:cs typeface="Calibri" pitchFamily="34" charset="0"/>
              <a:sym typeface="Lora"/>
            </a:endParaRPr>
          </a:p>
        </p:txBody>
      </p:sp>
      <p:sp>
        <p:nvSpPr>
          <p:cNvPr id="20" name="Rectangle 1"/>
          <p:cNvSpPr>
            <a:spLocks noChangeArrowheads="1"/>
          </p:cNvSpPr>
          <p:nvPr/>
        </p:nvSpPr>
        <p:spPr bwMode="auto">
          <a:xfrm>
            <a:off x="395536" y="2067694"/>
            <a:ext cx="2736304" cy="2292935"/>
          </a:xfrm>
          <a:prstGeom prst="rect">
            <a:avLst/>
          </a:prstGeom>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1100" dirty="0" smtClean="0">
                <a:latin typeface="Calibri" pitchFamily="34" charset="0"/>
                <a:cs typeface="Calibri" pitchFamily="34" charset="0"/>
              </a:rPr>
              <a:t>Врачом-физиотерапевтом поликлиники осуществляется дежурство с целью  обучения специалистов социального обслуживания </a:t>
            </a:r>
            <a:r>
              <a:rPr lang="ru-RU" sz="1100" b="1" dirty="0" smtClean="0">
                <a:solidFill>
                  <a:srgbClr val="C00000"/>
                </a:solidFill>
                <a:latin typeface="Calibri" pitchFamily="34" charset="0"/>
                <a:cs typeface="Calibri" pitchFamily="34" charset="0"/>
              </a:rPr>
              <a:t>практическим навыкам ухода (паллиативный уход, уход за гражданами пожилого возраста после инфаркта, инсульта, имеющими психические расстройства (заболевания), а также инвалидами с нарушениями опорно-двигательного аппарата, по зрению, интеллектуальными нарушениями</a:t>
            </a:r>
            <a:r>
              <a:rPr lang="ru-RU" sz="1100" dirty="0" smtClean="0">
                <a:latin typeface="Calibri" pitchFamily="34" charset="0"/>
                <a:cs typeface="Calibri" pitchFamily="34" charset="0"/>
              </a:rPr>
              <a:t> в ТЦСОН Октябрьского района г. Минска </a:t>
            </a:r>
          </a:p>
        </p:txBody>
      </p:sp>
      <p:pic>
        <p:nvPicPr>
          <p:cNvPr id="28" name="Рисунок 27" descr="G:\Рисунки\Стенд.jpg"/>
          <p:cNvPicPr/>
          <p:nvPr/>
        </p:nvPicPr>
        <p:blipFill>
          <a:blip r:embed="rId3"/>
          <a:srcRect/>
          <a:stretch>
            <a:fillRect/>
          </a:stretch>
        </p:blipFill>
        <p:spPr bwMode="auto">
          <a:xfrm>
            <a:off x="6372200" y="1203598"/>
            <a:ext cx="2515557" cy="3352853"/>
          </a:xfrm>
          <a:prstGeom prst="rect">
            <a:avLst/>
          </a:prstGeom>
          <a:ln>
            <a:noFill/>
          </a:ln>
          <a:effectLst>
            <a:outerShdw blurRad="292100" dist="139700" dir="2700000" algn="tl" rotWithShape="0">
              <a:srgbClr val="333333">
                <a:alpha val="65000"/>
              </a:srgbClr>
            </a:outerShdw>
          </a:effectLst>
        </p:spPr>
      </p:pic>
      <p:pic>
        <p:nvPicPr>
          <p:cNvPr id="5125" name="Picture 5"/>
          <p:cNvPicPr>
            <a:picLocks noChangeAspect="1" noChangeArrowheads="1"/>
          </p:cNvPicPr>
          <p:nvPr/>
        </p:nvPicPr>
        <p:blipFill>
          <a:blip r:embed="rId4"/>
          <a:srcRect/>
          <a:stretch>
            <a:fillRect/>
          </a:stretch>
        </p:blipFill>
        <p:spPr bwMode="auto">
          <a:xfrm>
            <a:off x="179512" y="627534"/>
            <a:ext cx="1615133" cy="1615133"/>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3275856" y="3291830"/>
            <a:ext cx="2527226" cy="1419193"/>
          </a:xfrm>
          <a:prstGeom prst="rect">
            <a:avLst/>
          </a:prstGeom>
          <a:noFill/>
          <a:ln w="9525">
            <a:noFill/>
            <a:miter lim="800000"/>
            <a:headEnd/>
            <a:tailEnd/>
          </a:ln>
          <a:effectLst/>
        </p:spPr>
      </p:pic>
      <p:sp>
        <p:nvSpPr>
          <p:cNvPr id="10" name="Rectangle 1"/>
          <p:cNvSpPr>
            <a:spLocks noChangeArrowheads="1"/>
          </p:cNvSpPr>
          <p:nvPr/>
        </p:nvSpPr>
        <p:spPr bwMode="auto">
          <a:xfrm>
            <a:off x="3275856" y="2067694"/>
            <a:ext cx="2736304" cy="1277273"/>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1100" dirty="0" smtClean="0">
                <a:latin typeface="Calibri" pitchFamily="34" charset="0"/>
                <a:cs typeface="Calibri" pitchFamily="34" charset="0"/>
              </a:rPr>
              <a:t>Сформированы </a:t>
            </a:r>
            <a:r>
              <a:rPr lang="ru-RU" sz="1100" dirty="0" err="1" smtClean="0">
                <a:latin typeface="Calibri" pitchFamily="34" charset="0"/>
                <a:cs typeface="Calibri" pitchFamily="34" charset="0"/>
              </a:rPr>
              <a:t>пофамильные</a:t>
            </a:r>
            <a:r>
              <a:rPr lang="ru-RU" sz="1100" dirty="0" smtClean="0">
                <a:latin typeface="Calibri" pitchFamily="34" charset="0"/>
                <a:cs typeface="Calibri" pitchFamily="34" charset="0"/>
              </a:rPr>
              <a:t> списки одиноких и одиноко проживающих граждан в разрезе участков с запланированными фиксированными датами патронажей медицинскими сестрами, отражена нуждаемость (или получение) социального обслуживания.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14" name="Рисунок 13" descr="C:\Users\User\Downloads\GID9xmkXfJSsf96m8nyKw-removebg-preview.png"/>
          <p:cNvPicPr/>
          <p:nvPr/>
        </p:nvPicPr>
        <p:blipFill>
          <a:blip r:embed="rId3"/>
          <a:srcRect/>
          <a:stretch>
            <a:fillRect/>
          </a:stretch>
        </p:blipFill>
        <p:spPr bwMode="auto">
          <a:xfrm>
            <a:off x="6228184" y="2067694"/>
            <a:ext cx="2577108" cy="1574056"/>
          </a:xfrm>
          <a:prstGeom prst="rect">
            <a:avLst/>
          </a:prstGeom>
          <a:noFill/>
          <a:ln w="9525">
            <a:noFill/>
            <a:miter lim="800000"/>
            <a:headEnd/>
            <a:tailEnd/>
          </a:ln>
        </p:spPr>
      </p:pic>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p13"/>
          <p:cNvSpPr txBox="1">
            <a:spLocks/>
          </p:cNvSpPr>
          <p:nvPr/>
        </p:nvSpPr>
        <p:spPr>
          <a:xfrm>
            <a:off x="1979712" y="123478"/>
            <a:ext cx="6912768" cy="812170"/>
          </a:xfrm>
          <a:prstGeom prst="rect">
            <a:avLst/>
          </a:prstGeom>
          <a:noFill/>
          <a:ln>
            <a:noFill/>
          </a:ln>
        </p:spPr>
        <p:txBody>
          <a:bodyPr spcFirstLastPara="1" wrap="square" lIns="91425" tIns="91425" rIns="91425" bIns="91425" anchor="ctr" anchorCtr="0">
            <a:noAutofit/>
          </a:bodyPr>
          <a:lstStyle/>
          <a:p>
            <a:pPr lvl="0" algn="ctr">
              <a:lnSpc>
                <a:spcPct val="80000"/>
              </a:lnSpc>
              <a:buSzPts val="2000"/>
            </a:pPr>
            <a:r>
              <a:rPr lang="ru-RU" sz="2500" b="1" dirty="0" smtClean="0">
                <a:solidFill>
                  <a:srgbClr val="C00000"/>
                </a:solidFill>
                <a:latin typeface="Calibri" pitchFamily="34" charset="0"/>
                <a:cs typeface="Calibri" pitchFamily="34" charset="0"/>
              </a:rPr>
              <a:t>Сотрудничество с Белорусским </a:t>
            </a:r>
          </a:p>
          <a:p>
            <a:pPr lvl="0" algn="ctr">
              <a:lnSpc>
                <a:spcPct val="80000"/>
              </a:lnSpc>
              <a:buSzPts val="2000"/>
            </a:pPr>
            <a:r>
              <a:rPr lang="ru-RU" sz="2500" b="1" dirty="0" smtClean="0">
                <a:solidFill>
                  <a:srgbClr val="C00000"/>
                </a:solidFill>
                <a:latin typeface="Calibri" pitchFamily="34" charset="0"/>
                <a:cs typeface="Calibri" pitchFamily="34" charset="0"/>
              </a:rPr>
              <a:t>Красным Крестом</a:t>
            </a:r>
            <a:endParaRPr kumimoji="0" lang="ru-RU" sz="2500" b="1" i="0" u="none" strike="noStrike" kern="0" cap="none" spc="0" normalizeH="0" baseline="0" noProof="0" dirty="0">
              <a:ln>
                <a:noFill/>
              </a:ln>
              <a:solidFill>
                <a:srgbClr val="C00000"/>
              </a:solidFill>
              <a:effectLst/>
              <a:uLnTx/>
              <a:uFillTx/>
              <a:latin typeface="Calibri" pitchFamily="34" charset="0"/>
              <a:ea typeface="Lora"/>
              <a:cs typeface="Calibri" pitchFamily="34" charset="0"/>
              <a:sym typeface="Lora"/>
            </a:endParaRPr>
          </a:p>
        </p:txBody>
      </p:sp>
      <p:sp>
        <p:nvSpPr>
          <p:cNvPr id="20" name="Rectangle 1"/>
          <p:cNvSpPr>
            <a:spLocks noChangeArrowheads="1"/>
          </p:cNvSpPr>
          <p:nvPr/>
        </p:nvSpPr>
        <p:spPr bwMode="auto">
          <a:xfrm>
            <a:off x="251520" y="1923678"/>
            <a:ext cx="2592288" cy="2026389"/>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1100" dirty="0" smtClean="0">
                <a:latin typeface="Calibri" pitchFamily="34" charset="0"/>
                <a:cs typeface="Calibri" pitchFamily="34" charset="0"/>
              </a:rPr>
              <a:t>Налажена преемственность в работе с Минской городской организацией Белорусского Красного Креста по обслуживанию инвалидов и пожилых людей, нуждающихся в медико-социальной,  бытовой помощи и уходе,  с целью осуществления оптимального объема реабилитационных мероприятий (в том числе социально-бытового и психологического характера).</a:t>
            </a:r>
          </a:p>
        </p:txBody>
      </p:sp>
      <p:pic>
        <p:nvPicPr>
          <p:cNvPr id="2050" name="Picture 2"/>
          <p:cNvPicPr>
            <a:picLocks noChangeAspect="1" noChangeArrowheads="1"/>
          </p:cNvPicPr>
          <p:nvPr/>
        </p:nvPicPr>
        <p:blipFill>
          <a:blip r:embed="rId4"/>
          <a:srcRect/>
          <a:stretch>
            <a:fillRect/>
          </a:stretch>
        </p:blipFill>
        <p:spPr bwMode="auto">
          <a:xfrm>
            <a:off x="467400" y="555526"/>
            <a:ext cx="1103759" cy="1101552"/>
          </a:xfrm>
          <a:prstGeom prst="rect">
            <a:avLst/>
          </a:prstGeom>
          <a:noFill/>
          <a:ln w="9525">
            <a:noFill/>
            <a:miter lim="800000"/>
            <a:headEnd/>
            <a:tailEnd/>
          </a:ln>
          <a:effectLst/>
        </p:spPr>
      </p:pic>
      <p:sp>
        <p:nvSpPr>
          <p:cNvPr id="10" name="Rectangle 1"/>
          <p:cNvSpPr>
            <a:spLocks noChangeArrowheads="1"/>
          </p:cNvSpPr>
          <p:nvPr/>
        </p:nvSpPr>
        <p:spPr bwMode="auto">
          <a:xfrm>
            <a:off x="6732240" y="1203598"/>
            <a:ext cx="2016224" cy="938719"/>
          </a:xfrm>
          <a:prstGeom prst="rect">
            <a:avLst/>
          </a:prstGeom>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1100" dirty="0" smtClean="0">
                <a:latin typeface="Calibri" pitchFamily="34" charset="0"/>
                <a:cs typeface="Calibri" pitchFamily="34" charset="0"/>
              </a:rPr>
              <a:t>Инвалиды 1 группы  бесплатно обеспечиваются Красным Крестом </a:t>
            </a:r>
            <a:r>
              <a:rPr lang="ru-RU" sz="1100" dirty="0" err="1" smtClean="0">
                <a:latin typeface="Calibri" pitchFamily="34" charset="0"/>
                <a:cs typeface="Calibri" pitchFamily="34" charset="0"/>
              </a:rPr>
              <a:t>памперсами</a:t>
            </a:r>
            <a:r>
              <a:rPr lang="ru-RU" sz="1100" dirty="0" smtClean="0">
                <a:latin typeface="Calibri" pitchFamily="34" charset="0"/>
                <a:cs typeface="Calibri" pitchFamily="34" charset="0"/>
              </a:rPr>
              <a:t>, нуждающиеся – теплой одеждой. </a:t>
            </a:r>
            <a:endParaRPr lang="ru-RU" sz="1100" dirty="0">
              <a:latin typeface="Calibri" pitchFamily="34" charset="0"/>
              <a:cs typeface="Calibri" pitchFamily="34" charset="0"/>
            </a:endParaRPr>
          </a:p>
        </p:txBody>
      </p:sp>
      <p:sp>
        <p:nvSpPr>
          <p:cNvPr id="11" name="Rectangle 1"/>
          <p:cNvSpPr>
            <a:spLocks noChangeArrowheads="1"/>
          </p:cNvSpPr>
          <p:nvPr/>
        </p:nvSpPr>
        <p:spPr bwMode="auto">
          <a:xfrm>
            <a:off x="1691680" y="1203598"/>
            <a:ext cx="4968552" cy="600164"/>
          </a:xfrm>
          <a:prstGeom prst="rect">
            <a:avLst/>
          </a:prstGeom>
          <a:ln>
            <a:no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1100" dirty="0" smtClean="0">
                <a:latin typeface="Calibri" pitchFamily="34" charset="0"/>
                <a:cs typeface="Calibri" pitchFamily="34" charset="0"/>
              </a:rPr>
              <a:t>Ежегодно проводятся благотворительные акции по сбору материальных средств среди медработников поликлиники с переводом их на счет Красного Креста.</a:t>
            </a:r>
            <a:endParaRPr lang="ru-RU" sz="1100" dirty="0">
              <a:latin typeface="Calibri" pitchFamily="34" charset="0"/>
              <a:cs typeface="Calibri" pitchFamily="34" charset="0"/>
            </a:endParaRPr>
          </a:p>
        </p:txBody>
      </p:sp>
      <p:sp>
        <p:nvSpPr>
          <p:cNvPr id="12" name="Rectangle 1"/>
          <p:cNvSpPr>
            <a:spLocks noChangeArrowheads="1"/>
          </p:cNvSpPr>
          <p:nvPr/>
        </p:nvSpPr>
        <p:spPr bwMode="auto">
          <a:xfrm>
            <a:off x="3059832" y="1923678"/>
            <a:ext cx="3024336" cy="2397901"/>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80000"/>
              </a:lnSpc>
            </a:pPr>
            <a:r>
              <a:rPr lang="ru-RU" sz="1100" dirty="0" smtClean="0">
                <a:latin typeface="Calibri" pitchFamily="34" charset="0"/>
                <a:cs typeface="Calibri" pitchFamily="34" charset="0"/>
              </a:rPr>
              <a:t>В рамках Соглашения о сотрудничестве Минздрава и Белорусского Общества Красного Креста от 04.08.2017, утвержден Алгоритм взаимодействия организационных структур  БОКК с организациями системы Министерства здравоохранения Республики Беларусь по реагированию  на распространение </a:t>
            </a:r>
            <a:r>
              <a:rPr lang="en-US" sz="1100" dirty="0" smtClean="0">
                <a:latin typeface="Calibri" pitchFamily="34" charset="0"/>
                <a:cs typeface="Calibri" pitchFamily="34" charset="0"/>
              </a:rPr>
              <a:t>COVID</a:t>
            </a:r>
            <a:r>
              <a:rPr lang="ru-RU" sz="1100" dirty="0" smtClean="0">
                <a:latin typeface="Calibri" pitchFamily="34" charset="0"/>
                <a:cs typeface="Calibri" pitchFamily="34" charset="0"/>
              </a:rPr>
              <a:t>-19. </a:t>
            </a:r>
          </a:p>
          <a:p>
            <a:pPr>
              <a:lnSpc>
                <a:spcPct val="80000"/>
              </a:lnSpc>
            </a:pPr>
            <a:endParaRPr lang="ru-RU" sz="1100" dirty="0" smtClean="0">
              <a:latin typeface="Calibri" pitchFamily="34" charset="0"/>
              <a:cs typeface="Calibri" pitchFamily="34" charset="0"/>
            </a:endParaRPr>
          </a:p>
          <a:p>
            <a:pPr>
              <a:lnSpc>
                <a:spcPct val="80000"/>
              </a:lnSpc>
            </a:pPr>
            <a:r>
              <a:rPr lang="ru-RU" sz="1100" dirty="0" smtClean="0">
                <a:latin typeface="Calibri" pitchFamily="34" charset="0"/>
                <a:cs typeface="Calibri" pitchFamily="34" charset="0"/>
              </a:rPr>
              <a:t>Перечень услуг, оказываемых волонтерами БОКК для одиноких и одиноко проживающих людей старше 65 лет:</a:t>
            </a:r>
          </a:p>
          <a:p>
            <a:pPr>
              <a:lnSpc>
                <a:spcPct val="80000"/>
              </a:lnSpc>
              <a:buFont typeface="Arial" pitchFamily="34" charset="0"/>
              <a:buChar char="•"/>
            </a:pPr>
            <a:r>
              <a:rPr lang="ru-RU" sz="1100" dirty="0" smtClean="0">
                <a:latin typeface="Calibri" pitchFamily="34" charset="0"/>
                <a:cs typeface="Calibri" pitchFamily="34" charset="0"/>
              </a:rPr>
              <a:t>доставка на дом рецептов на лекарственные средства;</a:t>
            </a:r>
          </a:p>
          <a:p>
            <a:pPr>
              <a:lnSpc>
                <a:spcPct val="80000"/>
              </a:lnSpc>
              <a:buFont typeface="Arial" pitchFamily="34" charset="0"/>
              <a:buChar char="•"/>
            </a:pPr>
            <a:r>
              <a:rPr lang="ru-RU" sz="1100" dirty="0" smtClean="0">
                <a:latin typeface="Calibri" pitchFamily="34" charset="0"/>
                <a:cs typeface="Calibri" pitchFamily="34" charset="0"/>
              </a:rPr>
              <a:t>информирование (предоставление информационных материалов по профилактике   </a:t>
            </a:r>
            <a:r>
              <a:rPr lang="en-US" sz="1100" dirty="0" smtClean="0">
                <a:latin typeface="Calibri" pitchFamily="34" charset="0"/>
                <a:cs typeface="Calibri" pitchFamily="34" charset="0"/>
              </a:rPr>
              <a:t>COVID</a:t>
            </a:r>
            <a:r>
              <a:rPr lang="ru-RU" sz="1100" dirty="0" smtClean="0">
                <a:latin typeface="Calibri" pitchFamily="34" charset="0"/>
                <a:cs typeface="Calibri" pitchFamily="34" charset="0"/>
              </a:rPr>
              <a:t> -19);</a:t>
            </a:r>
          </a:p>
          <a:p>
            <a:pPr>
              <a:lnSpc>
                <a:spcPct val="80000"/>
              </a:lnSpc>
              <a:buFont typeface="Arial" pitchFamily="34" charset="0"/>
              <a:buChar char="•"/>
            </a:pPr>
            <a:r>
              <a:rPr lang="ru-RU" sz="1100" dirty="0" smtClean="0">
                <a:latin typeface="Calibri" pitchFamily="34" charset="0"/>
                <a:cs typeface="Calibri" pitchFamily="34" charset="0"/>
              </a:rPr>
              <a:t>другие услуги.</a:t>
            </a:r>
            <a:endParaRPr lang="ru-RU" sz="1100" dirty="0">
              <a:latin typeface="Calibri" pitchFamily="34" charset="0"/>
              <a:cs typeface="Calibri" pitchFamily="34" charset="0"/>
            </a:endParaRPr>
          </a:p>
        </p:txBody>
      </p:sp>
      <p:pic>
        <p:nvPicPr>
          <p:cNvPr id="2051" name="Picture 3"/>
          <p:cNvPicPr>
            <a:picLocks noChangeAspect="1" noChangeArrowheads="1"/>
          </p:cNvPicPr>
          <p:nvPr/>
        </p:nvPicPr>
        <p:blipFill>
          <a:blip r:embed="rId5"/>
          <a:srcRect/>
          <a:stretch>
            <a:fillRect/>
          </a:stretch>
        </p:blipFill>
        <p:spPr bwMode="auto">
          <a:xfrm>
            <a:off x="6588224" y="3435846"/>
            <a:ext cx="2250331" cy="142286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P spid="11" grpId="0" animBg="1"/>
      <p:bldP spid="12" grpId="0" animBg="1"/>
    </p:bld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Shape 84"/>
        <p:cNvGrpSpPr/>
        <p:nvPr/>
      </p:nvGrpSpPr>
      <p:grpSpPr>
        <a:xfrm>
          <a:off x="0" y="0"/>
          <a:ext cx="0" cy="0"/>
          <a:chOff x="0" y="0"/>
          <a:chExt cx="0" cy="0"/>
        </a:xfrm>
      </p:grpSpPr>
      <p:pic>
        <p:nvPicPr>
          <p:cNvPr descr="G:\Рисунки\Поздравление ветеранов ВСТРЕЧА + школа\SDC14718.JPG" id="11" name="Рисунок 10"/>
          <p:cNvPicPr/>
          <p:nvPr/>
        </p:nvPicPr>
        <p:blipFill>
          <a:blip r:embed="rId3"/>
          <a:srcRect/>
          <a:stretch>
            <a:fillRect/>
          </a:stretch>
        </p:blipFill>
        <p:spPr bwMode="auto">
          <a:xfrm>
            <a:off x="4932040" y="1203598"/>
            <a:ext cx="1512168" cy="1152128"/>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id="1028" name="Picture 4"/>
          <p:cNvPicPr>
            <a:picLocks noChangeArrowheads="1" noChangeAspect="1"/>
          </p:cNvPicPr>
          <p:nvPr/>
        </p:nvPicPr>
        <p:blipFill>
          <a:blip r:embed="rId4"/>
          <a:srcRect/>
          <a:stretch>
            <a:fillRect/>
          </a:stretch>
        </p:blipFill>
        <p:spPr bwMode="auto">
          <a:xfrm>
            <a:off x="395536" y="627534"/>
            <a:ext cx="4487813" cy="3367804"/>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85" name="Google Shape;85;p13"/>
          <p:cNvSpPr/>
          <p:nvPr/>
        </p:nvSpPr>
        <p:spPr>
          <a:xfrm>
            <a:off x="0" y="0"/>
            <a:ext cx="9144000" cy="979800"/>
          </a:xfrm>
          <a:prstGeom prst="rect">
            <a:avLst/>
          </a:prstGeom>
          <a:solidFill>
            <a:srgbClr val="FFCD00"/>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9" name="Google Shape;86;p13"/>
          <p:cNvSpPr txBox="1">
            <a:spLocks/>
          </p:cNvSpPr>
          <p:nvPr/>
        </p:nvSpPr>
        <p:spPr>
          <a:xfrm>
            <a:off x="1475656" y="123478"/>
            <a:ext cx="7416824" cy="812170"/>
          </a:xfrm>
          <a:prstGeom prst="rect">
            <a:avLst/>
          </a:prstGeom>
          <a:noFill/>
          <a:ln>
            <a:noFill/>
          </a:ln>
        </p:spPr>
        <p:txBody>
          <a:bodyPr anchor="ctr" anchorCtr="0" bIns="91425" lIns="91425" rIns="91425" spcFirstLastPara="1" tIns="91425" wrap="square">
            <a:noAutofit/>
          </a:bodyPr>
          <a:lstStyle/>
          <a:p>
            <a:pPr algn="ctr" lvl="0">
              <a:lnSpc>
                <a:spcPct val="80000"/>
              </a:lnSpc>
              <a:buSzPts val="2000"/>
            </a:pPr>
            <a:r>
              <a:rPr b="1" dirty="0" lang="ru-RU" smtClean="0" sz="2500">
                <a:solidFill>
                  <a:srgbClr val="C00000"/>
                </a:solidFill>
                <a:latin charset="0" pitchFamily="34" typeface="Calibri"/>
                <a:cs charset="0" pitchFamily="34" typeface="Calibri"/>
              </a:rPr>
              <a:t>Торжественные мероприятия </a:t>
            </a:r>
          </a:p>
          <a:p>
            <a:pPr algn="ctr" lvl="0">
              <a:lnSpc>
                <a:spcPct val="80000"/>
              </a:lnSpc>
              <a:buSzPts val="2000"/>
            </a:pPr>
            <a:r>
              <a:rPr b="1" dirty="0" lang="ru-RU" smtClean="0" sz="2500">
                <a:solidFill>
                  <a:srgbClr val="C00000"/>
                </a:solidFill>
                <a:latin charset="0" pitchFamily="34" typeface="Calibri"/>
                <a:cs charset="0" pitchFamily="34" typeface="Calibri"/>
              </a:rPr>
              <a:t>в честь Дня Победы</a:t>
            </a:r>
            <a:endParaRPr b="1" baseline="0" cap="none" dirty="0" i="0" kern="0" kumimoji="0" lang="ru-RU" noProof="0" normalizeH="0" spc="0" strike="noStrike" sz="2500" u="none">
              <a:ln>
                <a:noFill/>
              </a:ln>
              <a:solidFill>
                <a:srgbClr val="C00000"/>
              </a:solidFill>
              <a:effectLst/>
              <a:uLnTx/>
              <a:uFillTx/>
              <a:latin charset="0" pitchFamily="34" typeface="Calibri"/>
              <a:ea typeface="Lora"/>
              <a:cs charset="0" pitchFamily="34" typeface="Calibri"/>
              <a:sym typeface="Lora"/>
            </a:endParaRPr>
          </a:p>
        </p:txBody>
      </p:sp>
      <p:pic>
        <p:nvPicPr>
          <p:cNvPr descr="G:\Рисунки\Поздравление ветеранов ВСТРЕЧА + школа\SDC14681.JPG" id="10" name="Рисунок 9"/>
          <p:cNvPicPr/>
          <p:nvPr/>
        </p:nvPicPr>
        <p:blipFill>
          <a:blip r:embed="rId5"/>
          <a:srcRect r="15" t="15"/>
          <a:stretch>
            <a:fillRect/>
          </a:stretch>
        </p:blipFill>
        <p:spPr bwMode="auto">
          <a:xfrm>
            <a:off x="5796136" y="1995686"/>
            <a:ext cx="1224136" cy="1163052"/>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descr="G:\Рисунки\Поздравление ветеранов ВСТРЕЧА + школа\SDC14745.JPG" id="12" name="Рисунок 11"/>
          <p:cNvPicPr/>
          <p:nvPr/>
        </p:nvPicPr>
        <p:blipFill>
          <a:blip r:embed="rId6"/>
          <a:srcRect t="73"/>
          <a:stretch>
            <a:fillRect/>
          </a:stretch>
        </p:blipFill>
        <p:spPr bwMode="auto">
          <a:xfrm>
            <a:off x="5220072" y="3003798"/>
            <a:ext cx="3400756" cy="1904455"/>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descr="G:\Рисунки\Поздравление ветеранов ВСТРЕЧА + школа\SDC14736.JPG" id="13" name="Рисунок 12"/>
          <p:cNvPicPr/>
          <p:nvPr/>
        </p:nvPicPr>
        <p:blipFill>
          <a:blip r:embed="rId7"/>
          <a:srcRect b="24" r="50"/>
          <a:stretch>
            <a:fillRect/>
          </a:stretch>
        </p:blipFill>
        <p:spPr bwMode="auto">
          <a:xfrm>
            <a:off x="6804248" y="1059582"/>
            <a:ext cx="2056622" cy="106716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id="17" name="Picture 4"/>
          <p:cNvPicPr>
            <a:picLocks noChangeArrowheads="1" noChangeAspect="1"/>
          </p:cNvPicPr>
          <p:nvPr/>
        </p:nvPicPr>
        <p:blipFill>
          <a:blip cstate="print" r:embed="rId8"/>
          <a:srcRect b="69" l="199" r="138" t="69"/>
          <a:stretch>
            <a:fillRect/>
          </a:stretch>
        </p:blipFill>
        <p:spPr bwMode="auto">
          <a:xfrm rot="1828712">
            <a:off x="3691803" y="3066234"/>
            <a:ext cx="1297404" cy="2267774"/>
          </a:xfrm>
          <a:prstGeom prst="rect">
            <a:avLst/>
          </a:prstGeom>
          <a:noFill/>
          <a:ln w="9525">
            <a:noFill/>
            <a:miter lim="800000"/>
            <a:headEnd/>
            <a:tailEnd/>
          </a:ln>
          <a:effectLst/>
        </p:spPr>
      </p:pic>
      <p:pic>
        <p:nvPicPr>
          <p:cNvPr id="18" name="Picture 4"/>
          <p:cNvPicPr>
            <a:picLocks noChangeArrowheads="1" noChangeAspect="1"/>
          </p:cNvPicPr>
          <p:nvPr/>
        </p:nvPicPr>
        <p:blipFill>
          <a:blip cstate="print" r:embed="rId9"/>
          <a:srcRect/>
          <a:stretch>
            <a:fillRect/>
          </a:stretch>
        </p:blipFill>
        <p:spPr bwMode="auto">
          <a:xfrm>
            <a:off x="11052720" y="-1826973"/>
            <a:ext cx="1894644" cy="1371168"/>
          </a:xfrm>
          <a:prstGeom prst="rect">
            <a:avLst/>
          </a:prstGeom>
          <a:noFill/>
          <a:ln w="9525">
            <a:noFill/>
            <a:miter lim="800000"/>
            <a:headEnd/>
            <a:tailEnd/>
          </a:ln>
          <a:effectLst/>
        </p:spPr>
      </p:pic>
      <p:pic>
        <p:nvPicPr>
          <p:cNvPr id="23" name="Picture 4"/>
          <p:cNvPicPr>
            <a:picLocks noChangeArrowheads="1" noChangeAspect="1"/>
          </p:cNvPicPr>
          <p:nvPr/>
        </p:nvPicPr>
        <p:blipFill>
          <a:blip cstate="print" r:embed="rId9"/>
          <a:srcRect/>
          <a:stretch>
            <a:fillRect/>
          </a:stretch>
        </p:blipFill>
        <p:spPr bwMode="auto">
          <a:xfrm>
            <a:off x="7327404" y="0"/>
            <a:ext cx="1816596" cy="1314684"/>
          </a:xfrm>
          <a:prstGeom prst="rect">
            <a:avLst/>
          </a:prstGeom>
          <a:noFill/>
          <a:ln w="9525">
            <a:noFill/>
            <a:miter lim="800000"/>
            <a:headEnd/>
            <a:tailEnd/>
          </a:ln>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2" presetSubtype="8">
                                  <p:stCondLst>
                                    <p:cond delay="0"/>
                                  </p:stCondLst>
                                  <p:childTnLst>
                                    <p:set>
                                      <p:cBhvr>
                                        <p:cTn dur="1" fill="hold" id="6">
                                          <p:stCondLst>
                                            <p:cond delay="0"/>
                                          </p:stCondLst>
                                        </p:cTn>
                                        <p:tgtEl>
                                          <p:spTgt spid="1028"/>
                                        </p:tgtEl>
                                        <p:attrNameLst>
                                          <p:attrName>style.visibility</p:attrName>
                                        </p:attrNameLst>
                                      </p:cBhvr>
                                      <p:to>
                                        <p:strVal val="visible"/>
                                      </p:to>
                                    </p:set>
                                    <p:animEffect filter="wipe(left)" transition="in">
                                      <p:cBhvr>
                                        <p:cTn dur="500" id="7"/>
                                        <p:tgtEl>
                                          <p:spTgt spid="1028"/>
                                        </p:tgtEl>
                                      </p:cBhvr>
                                    </p:animEffect>
                                  </p:childTnLst>
                                </p:cTn>
                              </p:par>
                            </p:childTnLst>
                          </p:cTn>
                        </p:par>
                        <p:par>
                          <p:cTn fill="hold" id="8">
                            <p:stCondLst>
                              <p:cond delay="500"/>
                            </p:stCondLst>
                            <p:childTnLst>
                              <p:par>
                                <p:cTn fill="hold" id="9" nodeType="afterEffect" presetClass="entr" presetID="22" presetSubtype="8">
                                  <p:stCondLst>
                                    <p:cond delay="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500" id="11"/>
                                        <p:tgtEl>
                                          <p:spTgt spid="11"/>
                                        </p:tgtEl>
                                      </p:cBhvr>
                                    </p:animEffect>
                                  </p:childTnLst>
                                </p:cTn>
                              </p:par>
                            </p:childTnLst>
                          </p:cTn>
                        </p:par>
                        <p:par>
                          <p:cTn fill="hold" id="12">
                            <p:stCondLst>
                              <p:cond delay="1000"/>
                            </p:stCondLst>
                            <p:childTnLst>
                              <p:par>
                                <p:cTn fill="hold" id="13" nodeType="afterEffect" presetClass="entr" presetID="22" presetSubtype="8">
                                  <p:stCondLst>
                                    <p:cond delay="0"/>
                                  </p:stCondLst>
                                  <p:childTnLst>
                                    <p:set>
                                      <p:cBhvr>
                                        <p:cTn dur="1" fill="hold" id="14">
                                          <p:stCondLst>
                                            <p:cond delay="0"/>
                                          </p:stCondLst>
                                        </p:cTn>
                                        <p:tgtEl>
                                          <p:spTgt spid="13"/>
                                        </p:tgtEl>
                                        <p:attrNameLst>
                                          <p:attrName>style.visibility</p:attrName>
                                        </p:attrNameLst>
                                      </p:cBhvr>
                                      <p:to>
                                        <p:strVal val="visible"/>
                                      </p:to>
                                    </p:set>
                                    <p:animEffect filter="wipe(left)" transition="in">
                                      <p:cBhvr>
                                        <p:cTn dur="500" id="15"/>
                                        <p:tgtEl>
                                          <p:spTgt spid="13"/>
                                        </p:tgtEl>
                                      </p:cBhvr>
                                    </p:animEffect>
                                  </p:childTnLst>
                                </p:cTn>
                              </p:par>
                            </p:childTnLst>
                          </p:cTn>
                        </p:par>
                        <p:par>
                          <p:cTn fill="hold" id="16">
                            <p:stCondLst>
                              <p:cond delay="1500"/>
                            </p:stCondLst>
                            <p:childTnLst>
                              <p:par>
                                <p:cTn fill="hold"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childTnLst>
                          </p:cTn>
                        </p:par>
                        <p:par>
                          <p:cTn fill="hold" id="20">
                            <p:stCondLst>
                              <p:cond delay="2000"/>
                            </p:stCondLst>
                            <p:childTnLst>
                              <p:par>
                                <p:cTn fill="hold"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Shape 407"/>
        <p:cNvGrpSpPr/>
        <p:nvPr/>
      </p:nvGrpSpPr>
      <p:grpSpPr>
        <a:xfrm>
          <a:off x="0" y="0"/>
          <a:ext cx="0" cy="0"/>
          <a:chOff x="0" y="0"/>
          <a:chExt cx="0" cy="0"/>
        </a:xfrm>
      </p:grpSpPr>
      <p:cxnSp>
        <p:nvCxnSpPr>
          <p:cNvPr id="409" name="Google Shape;409;p36"/>
          <p:cNvCxnSpPr/>
          <p:nvPr/>
        </p:nvCxnSpPr>
        <p:spPr>
          <a:xfrm>
            <a:off x="6450" y="1428750"/>
            <a:ext cx="2397300" cy="0"/>
          </a:xfrm>
          <a:prstGeom prst="straightConnector1">
            <a:avLst/>
          </a:prstGeom>
          <a:noFill/>
          <a:ln cap="flat" cmpd="sng" w="9525">
            <a:solidFill>
              <a:srgbClr val="CCCCCC"/>
            </a:solidFill>
            <a:prstDash val="solid"/>
            <a:round/>
            <a:headEnd len="med" type="none" w="med"/>
            <a:tailEnd len="med" type="none" w="med"/>
          </a:ln>
        </p:spPr>
      </p:cxnSp>
      <p:sp>
        <p:nvSpPr>
          <p:cNvPr id="410" name="Google Shape;410;p36"/>
          <p:cNvSpPr txBox="1">
            <a:spLocks noGrp="1"/>
          </p:cNvSpPr>
          <p:nvPr>
            <p:ph idx="4294967295" type="ctrTitle"/>
          </p:nvPr>
        </p:nvSpPr>
        <p:spPr>
          <a:xfrm>
            <a:off x="467544" y="2067694"/>
            <a:ext cx="4915019" cy="2326704"/>
          </a:xfrm>
          <a:prstGeom prst="rect">
            <a:avLst/>
          </a:prstGeom>
        </p:spPr>
        <p:txBody>
          <a:bodyPr anchor="ctr" anchorCtr="0" bIns="91425" lIns="91425" rIns="91425" spcFirstLastPara="1" tIns="91425" wrap="square">
            <a:noAutofit/>
          </a:bodyPr>
          <a:lstStyle/>
          <a:p>
            <a:r>
              <a:rPr dirty="0" lang="ru-RU" smtClean="0" sz="5000">
                <a:solidFill>
                  <a:srgbClr val="C00000"/>
                </a:solidFill>
                <a:latin charset="0" pitchFamily="34" typeface="Calibri"/>
                <a:cs charset="0" pitchFamily="34" typeface="Calibri"/>
              </a:rPr>
              <a:t>Спасибо за внимание</a:t>
            </a:r>
            <a:r>
              <a:rPr dirty="0" lang="ru-RU" smtClean="0" sz="6000">
                <a:solidFill>
                  <a:srgbClr val="C00000"/>
                </a:solidFill>
                <a:latin charset="0" pitchFamily="34" typeface="Calibri"/>
                <a:cs charset="0" pitchFamily="34" typeface="Calibri"/>
              </a:rPr>
              <a:t/>
            </a:r>
            <a:br>
              <a:rPr dirty="0" lang="ru-RU" smtClean="0" sz="6000">
                <a:solidFill>
                  <a:srgbClr val="C00000"/>
                </a:solidFill>
                <a:latin charset="0" pitchFamily="34" typeface="Calibri"/>
                <a:cs charset="0" pitchFamily="34" typeface="Calibri"/>
              </a:rPr>
            </a:br>
            <a:endParaRPr dirty="0" sz="6000">
              <a:solidFill>
                <a:srgbClr val="C00000"/>
              </a:solidFill>
              <a:latin charset="0" pitchFamily="34" typeface="Calibri"/>
              <a:cs charset="0" pitchFamily="34" typeface="Calibri"/>
            </a:endParaRPr>
          </a:p>
        </p:txBody>
      </p:sp>
      <p:cxnSp>
        <p:nvCxnSpPr>
          <p:cNvPr id="411" name="Google Shape;411;p36"/>
          <p:cNvCxnSpPr/>
          <p:nvPr/>
        </p:nvCxnSpPr>
        <p:spPr>
          <a:xfrm>
            <a:off x="5589800" y="1428750"/>
            <a:ext cx="3554100" cy="0"/>
          </a:xfrm>
          <a:prstGeom prst="straightConnector1">
            <a:avLst/>
          </a:prstGeom>
          <a:noFill/>
          <a:ln cap="flat" cmpd="sng" w="9525">
            <a:solidFill>
              <a:srgbClr val="CCCCCC"/>
            </a:solidFill>
            <a:prstDash val="solid"/>
            <a:round/>
            <a:headEnd len="med" type="none" w="med"/>
            <a:tailEnd len="med" type="none" w="med"/>
          </a:ln>
        </p:spPr>
      </p:cxnSp>
      <p:sp>
        <p:nvSpPr>
          <p:cNvPr id="412" name="Google Shape;412;p36"/>
          <p:cNvSpPr/>
          <p:nvPr/>
        </p:nvSpPr>
        <p:spPr>
          <a:xfrm>
            <a:off x="831925" y="859175"/>
            <a:ext cx="1139100" cy="1139100"/>
          </a:xfrm>
          <a:prstGeom prst="ellipse">
            <a:avLst/>
          </a:prstGeom>
          <a:solidFill>
            <a:srgbClr val="FFCD00"/>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grpSp>
        <p:nvGrpSpPr>
          <p:cNvPr id="413" name="Google Shape;413;p36"/>
          <p:cNvGrpSpPr/>
          <p:nvPr/>
        </p:nvGrpSpPr>
        <p:grpSpPr>
          <a:xfrm>
            <a:off x="1148888" y="1190759"/>
            <a:ext cx="505722" cy="475767"/>
            <a:chOff x="5972700" y="2330200"/>
            <a:chExt cx="411625" cy="387275"/>
          </a:xfrm>
        </p:grpSpPr>
        <p:sp>
          <p:nvSpPr>
            <p:cNvPr id="414" name="Google Shape;414;p36"/>
            <p:cNvSpPr/>
            <p:nvPr/>
          </p:nvSpPr>
          <p:spPr>
            <a:xfrm>
              <a:off x="5972700" y="2476950"/>
              <a:ext cx="98050" cy="219825"/>
            </a:xfrm>
            <a:custGeom>
              <a:avLst/>
              <a:gdLst/>
              <a:ahLst/>
              <a:cxnLst/>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415" name="Google Shape;415;p36"/>
            <p:cNvSpPr/>
            <p:nvPr/>
          </p:nvSpPr>
          <p:spPr>
            <a:xfrm>
              <a:off x="6078025" y="2330200"/>
              <a:ext cx="306300" cy="387275"/>
            </a:xfrm>
            <a:custGeom>
              <a:avLst/>
              <a:gdLst/>
              <a:ahLst/>
              <a:cxnLst/>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9525">
              <a:solidFill>
                <a:srgbClr val="000000"/>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grpSp>
      <p:sp>
        <p:nvSpPr>
          <p:cNvPr id="416" name="Google Shape;416;p36"/>
          <p:cNvSpPr txBox="1">
            <a:spLocks noGrp="1"/>
          </p:cNvSpPr>
          <p:nvPr>
            <p:ph idx="12" type="sldNum"/>
          </p:nvPr>
        </p:nvSpPr>
        <p:spPr>
          <a:xfrm>
            <a:off x="8543227" y="4749851"/>
            <a:ext cx="548700" cy="393600"/>
          </a:xfrm>
          <a:prstGeom prst="rect">
            <a:avLst/>
          </a:prstGeom>
        </p:spPr>
        <p:txBody>
          <a:bodyPr anchor="t" anchorCtr="0" bIns="91425" lIns="91425" rIns="91425" spcFirstLastPara="1" tIns="91425" wrap="square">
            <a:noAutofit/>
          </a:bodyPr>
          <a:lstStyle/>
          <a:p>
            <a:pPr algn="r" indent="0" lvl="0" marL="0" rtl="0">
              <a:spcBef>
                <a:spcPts val="0"/>
              </a:spcBef>
              <a:spcAft>
                <a:spcPts val="0"/>
              </a:spcAft>
              <a:buNone/>
            </a:pPr>
            <a:fld id="{00000000-1234-1234-1234-123412341234}" type="slidenum">
              <a:rPr lang="en"/>
              <a:pPr algn="r" indent="0" lvl="0" marL="0" rtl="0">
                <a:spcBef>
                  <a:spcPts val="0"/>
                </a:spcBef>
                <a:spcAft>
                  <a:spcPts val="0"/>
                </a:spcAft>
                <a:buNone/>
              </a:pPr>
              <a:t>15</a:t>
            </a:fld>
            <a:endParaRPr/>
          </a:p>
        </p:txBody>
      </p:sp>
      <p:pic>
        <p:nvPicPr>
          <p:cNvPr descr="Поздравление с Днем пожилого человека депутата Законодательного Собрания  Нижегородской области А.Лесуна - Поздравления - Поздравления -  Воскресенский муниципальный район" id="11" name="Рисунок 10"/>
          <p:cNvPicPr/>
          <p:nvPr/>
        </p:nvPicPr>
        <p:blipFill>
          <a:blip r:embed="rId3"/>
          <a:srcRect/>
          <a:stretch>
            <a:fillRect/>
          </a:stretch>
        </p:blipFill>
        <p:spPr bwMode="auto">
          <a:xfrm>
            <a:off x="3923928" y="411510"/>
            <a:ext cx="4906977" cy="396044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descr="День пожилого человека в сельских учреждениях культуры | Крестцы" id="12" name="Рисунок 11"/>
          <p:cNvPicPr/>
          <p:nvPr/>
        </p:nvPicPr>
        <p:blipFill>
          <a:blip r:embed="rId4"/>
          <a:srcRect l="40" r="58"/>
          <a:stretch>
            <a:fillRect/>
          </a:stretch>
        </p:blipFill>
        <p:spPr bwMode="auto">
          <a:xfrm>
            <a:off x="611560" y="555526"/>
            <a:ext cx="1656133" cy="1542674"/>
          </a:xfrm>
          <a:prstGeom prst="rect">
            <a:avLst/>
          </a:prstGeom>
          <a:noFill/>
          <a:ln w="9525">
            <a:noFill/>
            <a:miter lim="800000"/>
            <a:headEnd/>
            <a:tailEnd/>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410"/>
                                        </p:tgtEl>
                                        <p:attrNameLst>
                                          <p:attrName>style.visibility</p:attrName>
                                        </p:attrNameLst>
                                      </p:cBhvr>
                                      <p:to>
                                        <p:strVal val="visible"/>
                                      </p:to>
                                    </p:set>
                                    <p:anim calcmode="discrete" valueType="clr">
                                      <p:cBhvr override="childStyle">
                                        <p:cTn dur="80" id="7"/>
                                        <p:tgtEl>
                                          <p:spTgt spid="410"/>
                                        </p:tgtEl>
                                        <p:attrNameLst>
                                          <p:attrName>style.color</p:attrName>
                                        </p:attrNameLst>
                                      </p:cBhvr>
                                      <p:tavLst>
                                        <p:tav tm="0">
                                          <p:val>
                                            <p:clrVal>
                                              <a:schemeClr val="accent2"/>
                                            </p:clrVal>
                                          </p:val>
                                        </p:tav>
                                        <p:tav tm="50000">
                                          <p:val>
                                            <p:clrVal>
                                              <a:schemeClr val="hlink"/>
                                            </p:clrVal>
                                          </p:val>
                                        </p:tav>
                                      </p:tavLst>
                                    </p:anim>
                                    <p:anim calcmode="discrete" valueType="clr">
                                      <p:cBhvr>
                                        <p:cTn dur="80" id="8"/>
                                        <p:tgtEl>
                                          <p:spTgt spid="410"/>
                                        </p:tgtEl>
                                        <p:attrNameLst>
                                          <p:attrName>fillcolor</p:attrName>
                                        </p:attrNameLst>
                                      </p:cBhvr>
                                      <p:tavLst>
                                        <p:tav tm="0">
                                          <p:val>
                                            <p:clrVal>
                                              <a:schemeClr val="accent2"/>
                                            </p:clrVal>
                                          </p:val>
                                        </p:tav>
                                        <p:tav tm="50000">
                                          <p:val>
                                            <p:clrVal>
                                              <a:schemeClr val="hlink"/>
                                            </p:clrVal>
                                          </p:val>
                                        </p:tav>
                                      </p:tavLst>
                                    </p:anim>
                                    <p:set>
                                      <p:cBhvr>
                                        <p:cTn dur="80" id="9"/>
                                        <p:tgtEl>
                                          <p:spTgt spid="410"/>
                                        </p:tgtEl>
                                        <p:attrNameLst>
                                          <p:attrName>fill.type</p:attrName>
                                        </p:attrNameLst>
                                      </p:cBhvr>
                                      <p:to>
                                        <p:strVal val="solid"/>
                                      </p:to>
                                    </p:set>
                                  </p:childTnLst>
                                </p:cTn>
                              </p:par>
                            </p:childTnLst>
                          </p:cTn>
                        </p:par>
                        <p:par>
                          <p:cTn fill="hold" id="10">
                            <p:stCondLst>
                              <p:cond delay="720"/>
                            </p:stCondLst>
                            <p:childTnLst>
                              <p:par>
                                <p:cTn fill="hold" id="11" nodeType="afterEffect" presetClass="entr" presetID="23" presetSubtype="16">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p:cTn dur="500" fill="hold" id="13"/>
                                        <p:tgtEl>
                                          <p:spTgt spid="12"/>
                                        </p:tgtEl>
                                        <p:attrNameLst>
                                          <p:attrName>ppt_w</p:attrName>
                                        </p:attrNameLst>
                                      </p:cBhvr>
                                      <p:tavLst>
                                        <p:tav tm="0">
                                          <p:val>
                                            <p:fltVal val="0"/>
                                          </p:val>
                                        </p:tav>
                                        <p:tav tm="100000">
                                          <p:val>
                                            <p:strVal val="#ppt_w"/>
                                          </p:val>
                                        </p:tav>
                                      </p:tavLst>
                                    </p:anim>
                                    <p:anim calcmode="lin" valueType="num">
                                      <p:cBhvr>
                                        <p:cTn dur="500" fill="hold" id="14"/>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title"/>
          </p:nvPr>
        </p:nvSpPr>
        <p:spPr>
          <a:xfrm>
            <a:off x="2771800" y="214296"/>
            <a:ext cx="6157918" cy="721352"/>
          </a:xfrm>
          <a:prstGeom prst="rect">
            <a:avLst/>
          </a:prstGeom>
        </p:spPr>
        <p:txBody>
          <a:bodyPr spcFirstLastPara="1" wrap="square" lIns="91425" tIns="91425" rIns="91425" bIns="91425" anchor="ctr" anchorCtr="0">
            <a:noAutofit/>
          </a:bodyPr>
          <a:lstStyle/>
          <a:p>
            <a:pPr lvl="0" algn="ctr">
              <a:lnSpc>
                <a:spcPct val="80000"/>
              </a:lnSpc>
            </a:pPr>
            <a:r>
              <a:rPr lang="ru-RU" sz="3500" dirty="0" smtClean="0">
                <a:solidFill>
                  <a:srgbClr val="C00000"/>
                </a:solidFill>
                <a:latin typeface="Calibri" pitchFamily="34" charset="0"/>
                <a:cs typeface="Calibri" pitchFamily="34" charset="0"/>
              </a:rPr>
              <a:t>Основополагающие нормативно-правовые акты</a:t>
            </a:r>
            <a:endParaRPr sz="3500" dirty="0">
              <a:solidFill>
                <a:srgbClr val="C00000"/>
              </a:solidFill>
              <a:latin typeface="Calibri" pitchFamily="34" charset="0"/>
              <a:cs typeface="Calibri" pitchFamily="34" charset="0"/>
            </a:endParaRPr>
          </a:p>
        </p:txBody>
      </p:sp>
      <p:sp>
        <p:nvSpPr>
          <p:cNvPr id="92" name="Google Shape;92;p13"/>
          <p:cNvSpPr txBox="1"/>
          <p:nvPr/>
        </p:nvSpPr>
        <p:spPr>
          <a:xfrm>
            <a:off x="395536" y="2067694"/>
            <a:ext cx="4032448" cy="2952328"/>
          </a:xfrm>
          <a:prstGeom prst="rect">
            <a:avLst/>
          </a:prstGeom>
          <a:noFill/>
          <a:ln>
            <a:noFill/>
          </a:ln>
        </p:spPr>
        <p:txBody>
          <a:bodyPr spcFirstLastPara="1" wrap="square" lIns="91425" tIns="91425" rIns="91425" bIns="91425" anchor="t" anchorCtr="0">
            <a:noAutofit/>
          </a:bodyPr>
          <a:lstStyle/>
          <a:p>
            <a:pPr>
              <a:lnSpc>
                <a:spcPct val="80000"/>
              </a:lnSpc>
              <a:spcBef>
                <a:spcPts val="300"/>
              </a:spcBef>
              <a:spcAft>
                <a:spcPts val="300"/>
              </a:spcAft>
              <a:buFont typeface="Arial" pitchFamily="34" charset="0"/>
              <a:buChar char="•"/>
            </a:pPr>
            <a:r>
              <a:rPr lang="ru-RU" sz="1200" dirty="0" smtClean="0">
                <a:solidFill>
                  <a:schemeClr val="tx1"/>
                </a:solidFill>
                <a:latin typeface="Calibri" pitchFamily="34" charset="0"/>
                <a:cs typeface="Calibri" pitchFamily="34" charset="0"/>
              </a:rPr>
              <a:t>Закон Республики Беларусь от 17 апреля 1992 г. № 1594-XII «О ветеранах» (в ред. Закона Республики Беларусь от 11 мая 2018 г. № 105-З)</a:t>
            </a:r>
          </a:p>
          <a:p>
            <a:pPr>
              <a:lnSpc>
                <a:spcPct val="80000"/>
              </a:lnSpc>
              <a:spcBef>
                <a:spcPts val="300"/>
              </a:spcBef>
              <a:spcAft>
                <a:spcPts val="300"/>
              </a:spcAft>
              <a:buFont typeface="Arial" pitchFamily="34" charset="0"/>
              <a:buChar char="•"/>
            </a:pPr>
            <a:r>
              <a:rPr lang="ru-RU" sz="1200" dirty="0" smtClean="0">
                <a:solidFill>
                  <a:schemeClr val="tx1"/>
                </a:solidFill>
                <a:latin typeface="Calibri" pitchFamily="34" charset="0"/>
                <a:cs typeface="Calibri" pitchFamily="34" charset="0"/>
              </a:rPr>
              <a:t>Закон Республики Беларусь от 14 июня 2007  N 239-3 «О социальных льготах, правах и гарантиях для отдельных категорий граждан» (в ред. Закона Республики Беларусь от  09.01.2017 N 15-3)</a:t>
            </a:r>
          </a:p>
          <a:p>
            <a:pPr>
              <a:lnSpc>
                <a:spcPct val="80000"/>
              </a:lnSpc>
              <a:spcBef>
                <a:spcPts val="300"/>
              </a:spcBef>
              <a:spcAft>
                <a:spcPts val="300"/>
              </a:spcAft>
              <a:buFont typeface="Arial" pitchFamily="34" charset="0"/>
              <a:buChar char="•"/>
            </a:pPr>
            <a:r>
              <a:rPr lang="ru-RU" sz="1200" dirty="0" smtClean="0">
                <a:solidFill>
                  <a:schemeClr val="tx1"/>
                </a:solidFill>
                <a:latin typeface="Calibri" pitchFamily="34" charset="0"/>
                <a:cs typeface="Calibri" pitchFamily="34" charset="0"/>
              </a:rPr>
              <a:t>Подпрограммы «Социальная поддержка ветеранов, лиц, пострадавших от последствий войн, пожилых людей и инвалидов» «Комплексной программы развития социального обслуживания на 2011-2015 годы» </a:t>
            </a:r>
          </a:p>
          <a:p>
            <a:pPr>
              <a:lnSpc>
                <a:spcPct val="80000"/>
              </a:lnSpc>
              <a:spcBef>
                <a:spcPts val="300"/>
              </a:spcBef>
              <a:spcAft>
                <a:spcPts val="300"/>
              </a:spcAft>
              <a:buFont typeface="Arial" pitchFamily="34" charset="0"/>
              <a:buChar char="•"/>
            </a:pPr>
            <a:r>
              <a:rPr lang="ru-RU" sz="1200" dirty="0" smtClean="0">
                <a:solidFill>
                  <a:schemeClr val="tx1"/>
                </a:solidFill>
                <a:latin typeface="Calibri" pitchFamily="34" charset="0"/>
                <a:cs typeface="Calibri" pitchFamily="34" charset="0"/>
              </a:rPr>
              <a:t>Постановление Министерства здравоохранения Республики Беларусь от  20.12.2008 года № 226 «О некоторых вопросах организации оказания медицинской помощи ветеранам Великой Отечественной войны в государственных организациях здравоохранения Республики Беларусь</a:t>
            </a:r>
            <a:endParaRPr lang="ru-RU" sz="1200" i="1" dirty="0" smtClean="0">
              <a:solidFill>
                <a:srgbClr val="C00000"/>
              </a:solidFill>
              <a:latin typeface="Calibri" pitchFamily="34" charset="0"/>
              <a:cs typeface="Calibri" pitchFamily="34" charset="0"/>
            </a:endParaRPr>
          </a:p>
          <a:p>
            <a:pPr marL="0" lvl="0" indent="0" algn="l" rtl="0">
              <a:spcBef>
                <a:spcPts val="600"/>
              </a:spcBef>
              <a:spcAft>
                <a:spcPts val="300"/>
              </a:spcAft>
              <a:buNone/>
            </a:pPr>
            <a:endParaRPr sz="1200" dirty="0">
              <a:latin typeface="Calibri" pitchFamily="34" charset="0"/>
              <a:ea typeface="Quattrocento Sans"/>
              <a:cs typeface="Calibri" pitchFamily="34" charset="0"/>
              <a:sym typeface="Quattrocento Sans"/>
            </a:endParaRPr>
          </a:p>
        </p:txBody>
      </p:sp>
      <p:sp>
        <p:nvSpPr>
          <p:cNvPr id="93" name="Google Shape;93;p13"/>
          <p:cNvSpPr txBox="1"/>
          <p:nvPr/>
        </p:nvSpPr>
        <p:spPr>
          <a:xfrm>
            <a:off x="4572000" y="1491630"/>
            <a:ext cx="4104456" cy="3548930"/>
          </a:xfrm>
          <a:prstGeom prst="rect">
            <a:avLst/>
          </a:prstGeom>
          <a:noFill/>
          <a:ln>
            <a:noFill/>
          </a:ln>
        </p:spPr>
        <p:txBody>
          <a:bodyPr spcFirstLastPara="1" wrap="square" lIns="91425" tIns="91425" rIns="91425" bIns="91425" anchor="t" anchorCtr="0">
            <a:noAutofit/>
          </a:bodyPr>
          <a:lstStyle/>
          <a:p>
            <a:pPr indent="266700">
              <a:lnSpc>
                <a:spcPct val="80000"/>
              </a:lnSpc>
              <a:spcBef>
                <a:spcPts val="300"/>
              </a:spcBef>
              <a:spcAft>
                <a:spcPts val="600"/>
              </a:spcAft>
              <a:buFont typeface="Arial" charset="0"/>
              <a:buChar char="•"/>
            </a:pPr>
            <a:r>
              <a:rPr lang="ru-RU" sz="1200" dirty="0" smtClean="0">
                <a:solidFill>
                  <a:schemeClr val="tx1"/>
                </a:solidFill>
                <a:latin typeface="Calibri" pitchFamily="34" charset="0"/>
                <a:cs typeface="Calibri" pitchFamily="34" charset="0"/>
              </a:rPr>
              <a:t>Приказ Министерства здравоохранения Республики Беларусь от 11.03.2008 № 184 «О совершенствовании организации-оказания </a:t>
            </a:r>
            <a:r>
              <a:rPr lang="ru-RU" sz="1200" dirty="0" err="1" smtClean="0">
                <a:solidFill>
                  <a:schemeClr val="tx1"/>
                </a:solidFill>
                <a:latin typeface="Calibri" pitchFamily="34" charset="0"/>
                <a:cs typeface="Calibri" pitchFamily="34" charset="0"/>
              </a:rPr>
              <a:t>гериатрической</a:t>
            </a:r>
            <a:r>
              <a:rPr lang="ru-RU" sz="1200" dirty="0" smtClean="0">
                <a:solidFill>
                  <a:schemeClr val="tx1"/>
                </a:solidFill>
                <a:latin typeface="Calibri" pitchFamily="34" charset="0"/>
                <a:cs typeface="Calibri" pitchFamily="34" charset="0"/>
              </a:rPr>
              <a:t> медицинской помощи» (в ред. приказа Минздрава от 15.01.2009 N 16)</a:t>
            </a:r>
          </a:p>
          <a:p>
            <a:pPr indent="266700">
              <a:lnSpc>
                <a:spcPct val="80000"/>
              </a:lnSpc>
              <a:spcBef>
                <a:spcPts val="300"/>
              </a:spcBef>
              <a:spcAft>
                <a:spcPts val="600"/>
              </a:spcAft>
              <a:buFont typeface="Arial" charset="0"/>
              <a:buChar char="•"/>
            </a:pPr>
            <a:r>
              <a:rPr lang="ru-RU" sz="1200" dirty="0" smtClean="0">
                <a:latin typeface="Calibri" pitchFamily="34" charset="0"/>
                <a:cs typeface="Calibri" pitchFamily="34" charset="0"/>
              </a:rPr>
              <a:t>Постановление Министерства здравоохранения Республики Беларусь 12.08.2016 № 96 «Об утверждении Инструкции о порядке проведения диспансеризации»</a:t>
            </a:r>
          </a:p>
          <a:p>
            <a:pPr indent="266700">
              <a:lnSpc>
                <a:spcPct val="80000"/>
              </a:lnSpc>
              <a:spcBef>
                <a:spcPts val="300"/>
              </a:spcBef>
              <a:spcAft>
                <a:spcPts val="600"/>
              </a:spcAft>
              <a:buFont typeface="Arial" charset="0"/>
              <a:buChar char="•"/>
            </a:pPr>
            <a:r>
              <a:rPr lang="ru-RU" sz="1200" dirty="0" smtClean="0">
                <a:latin typeface="Calibri" pitchFamily="34" charset="0"/>
                <a:cs typeface="Calibri" pitchFamily="34" charset="0"/>
              </a:rPr>
              <a:t>Постановление Министерства здравоохранения  Республики Беларусь  от 20 декабря 2008 года №226 «О некоторых вопросах организации оказания медицинской помощи ветеранам Великой Отечественной войны  в государственных организациях здравоохранения  Республики Беларусь </a:t>
            </a:r>
          </a:p>
          <a:p>
            <a:pPr indent="266700">
              <a:lnSpc>
                <a:spcPct val="80000"/>
              </a:lnSpc>
              <a:spcBef>
                <a:spcPts val="300"/>
              </a:spcBef>
              <a:spcAft>
                <a:spcPts val="600"/>
              </a:spcAft>
              <a:buFont typeface="Arial" charset="0"/>
              <a:buChar char="•"/>
            </a:pPr>
            <a:r>
              <a:rPr lang="ru-RU" sz="1200" dirty="0" smtClean="0">
                <a:latin typeface="Calibri" pitchFamily="34" charset="0"/>
                <a:cs typeface="Calibri" pitchFamily="34" charset="0"/>
              </a:rPr>
              <a:t>Приказ комитета по здравоохранению Мингорисполкома от 08.02.2011 №78 «О совершенствовании организации порядка приема ветеранов Великой Отечественной войны в учреждениях здравоохранения г.Минска».</a:t>
            </a:r>
            <a:endParaRPr lang="ru-RU" sz="1200" b="1" i="1" dirty="0" smtClean="0">
              <a:solidFill>
                <a:srgbClr val="C00000"/>
              </a:solidFill>
              <a:latin typeface="Calibri" pitchFamily="34" charset="0"/>
              <a:cs typeface="Calibri" pitchFamily="34" charset="0"/>
            </a:endParaRPr>
          </a:p>
        </p:txBody>
      </p:sp>
      <p:grpSp>
        <p:nvGrpSpPr>
          <p:cNvPr id="87" name="Google Shape;87;p13"/>
          <p:cNvGrpSpPr/>
          <p:nvPr/>
        </p:nvGrpSpPr>
        <p:grpSpPr>
          <a:xfrm>
            <a:off x="916458" y="1019750"/>
            <a:ext cx="214625" cy="214625"/>
            <a:chOff x="2594050" y="1631825"/>
            <a:chExt cx="439625" cy="439625"/>
          </a:xfrm>
        </p:grpSpPr>
        <p:sp>
          <p:nvSpPr>
            <p:cNvPr id="88" name="Google Shape;88;p1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1" name="Picture 3" descr="411_oooo"/>
          <p:cNvPicPr>
            <a:picLocks noChangeAspect="1" noChangeArrowheads="1"/>
          </p:cNvPicPr>
          <p:nvPr/>
        </p:nvPicPr>
        <p:blipFill>
          <a:blip r:embed="rId3"/>
          <a:srcRect/>
          <a:stretch>
            <a:fillRect/>
          </a:stretch>
        </p:blipFill>
        <p:spPr bwMode="auto">
          <a:xfrm>
            <a:off x="323529" y="123479"/>
            <a:ext cx="2016223" cy="20162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down)">
                                      <p:cBhvr>
                                        <p:cTn id="1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title"/>
          </p:nvPr>
        </p:nvSpPr>
        <p:spPr>
          <a:xfrm>
            <a:off x="2771800" y="214296"/>
            <a:ext cx="6157918" cy="721352"/>
          </a:xfrm>
          <a:prstGeom prst="rect">
            <a:avLst/>
          </a:prstGeom>
        </p:spPr>
        <p:txBody>
          <a:bodyPr spcFirstLastPara="1" wrap="square" lIns="91425" tIns="91425" rIns="91425" bIns="91425" anchor="ctr" anchorCtr="0">
            <a:noAutofit/>
          </a:bodyPr>
          <a:lstStyle/>
          <a:p>
            <a:pPr lvl="0" algn="ctr">
              <a:lnSpc>
                <a:spcPct val="80000"/>
              </a:lnSpc>
            </a:pPr>
            <a:r>
              <a:rPr lang="ru-RU" sz="3500" dirty="0" smtClean="0">
                <a:solidFill>
                  <a:srgbClr val="C00000"/>
                </a:solidFill>
                <a:latin typeface="Calibri" pitchFamily="34" charset="0"/>
                <a:cs typeface="Calibri" pitchFamily="34" charset="0"/>
              </a:rPr>
              <a:t>Локальные нормативные документы</a:t>
            </a:r>
            <a:endParaRPr sz="3500" dirty="0">
              <a:solidFill>
                <a:srgbClr val="C00000"/>
              </a:solidFill>
              <a:latin typeface="Calibri" pitchFamily="34" charset="0"/>
              <a:cs typeface="Calibri" pitchFamily="34" charset="0"/>
            </a:endParaRPr>
          </a:p>
        </p:txBody>
      </p:sp>
      <p:sp>
        <p:nvSpPr>
          <p:cNvPr id="92" name="Google Shape;92;p13"/>
          <p:cNvSpPr txBox="1"/>
          <p:nvPr/>
        </p:nvSpPr>
        <p:spPr>
          <a:xfrm>
            <a:off x="3707904" y="1131590"/>
            <a:ext cx="4608512" cy="3528392"/>
          </a:xfrm>
          <a:prstGeom prst="rect">
            <a:avLst/>
          </a:prstGeom>
          <a:noFill/>
          <a:ln>
            <a:noFill/>
          </a:ln>
        </p:spPr>
        <p:txBody>
          <a:bodyPr spcFirstLastPara="1" wrap="square" lIns="91425" tIns="91425" rIns="91425" bIns="91425" anchor="t" anchorCtr="0">
            <a:noAutofit/>
          </a:bodyPr>
          <a:lstStyle/>
          <a:p>
            <a:pPr>
              <a:lnSpc>
                <a:spcPct val="80000"/>
              </a:lnSpc>
              <a:spcBef>
                <a:spcPts val="600"/>
              </a:spcBef>
              <a:spcAft>
                <a:spcPts val="600"/>
              </a:spcAft>
              <a:buFont typeface="Arial" pitchFamily="34" charset="0"/>
              <a:buChar char="•"/>
            </a:pPr>
            <a:r>
              <a:rPr lang="ru-RU" sz="1300" dirty="0" smtClean="0">
                <a:latin typeface="Calibri" pitchFamily="34" charset="0"/>
                <a:cs typeface="Calibri" pitchFamily="34" charset="0"/>
              </a:rPr>
              <a:t>План работы учреждения здравоохранения  «29-я городская поликлиника» по медицинскому обеспечению пожилых людей, инвалидов Отечественной войны и лиц, пострадавших от последствий войн на 2021 год</a:t>
            </a:r>
            <a:endParaRPr lang="ru-RU" sz="1300" dirty="0" smtClean="0">
              <a:solidFill>
                <a:schemeClr val="tx1"/>
              </a:solidFill>
              <a:latin typeface="Calibri" pitchFamily="34" charset="0"/>
              <a:cs typeface="Calibri" pitchFamily="34" charset="0"/>
            </a:endParaRPr>
          </a:p>
          <a:p>
            <a:pPr>
              <a:lnSpc>
                <a:spcPct val="80000"/>
              </a:lnSpc>
              <a:spcBef>
                <a:spcPts val="600"/>
              </a:spcBef>
              <a:spcAft>
                <a:spcPts val="600"/>
              </a:spcAft>
              <a:buFont typeface="Arial" pitchFamily="34" charset="0"/>
              <a:buChar char="•"/>
            </a:pPr>
            <a:r>
              <a:rPr lang="ru-RU" sz="1300" dirty="0" smtClean="0">
                <a:latin typeface="Calibri" pitchFamily="34" charset="0"/>
                <a:cs typeface="Calibri" pitchFamily="34" charset="0"/>
              </a:rPr>
              <a:t>Приказ главного врача от 29.12.2018 № 327-о «Об организации </a:t>
            </a:r>
            <a:r>
              <a:rPr lang="ru-RU" sz="1300" dirty="0" err="1" smtClean="0">
                <a:latin typeface="Calibri" pitchFamily="34" charset="0"/>
                <a:cs typeface="Calibri" pitchFamily="34" charset="0"/>
              </a:rPr>
              <a:t>гериатрической</a:t>
            </a:r>
            <a:r>
              <a:rPr lang="ru-RU" sz="1300" dirty="0" smtClean="0">
                <a:latin typeface="Calibri" pitchFamily="34" charset="0"/>
                <a:cs typeface="Calibri" pitchFamily="34" charset="0"/>
              </a:rPr>
              <a:t> помощи в поликлинике и ежегодных медицинских осмотров  ветеранов Великой Отечественной войны, инвалидов и ветеранов боевых действий на территории других государств,   граждан, пострадавших от последствий войн, одиноких пожилых граждан»</a:t>
            </a:r>
          </a:p>
          <a:p>
            <a:pPr>
              <a:lnSpc>
                <a:spcPct val="80000"/>
              </a:lnSpc>
              <a:spcBef>
                <a:spcPts val="600"/>
              </a:spcBef>
              <a:spcAft>
                <a:spcPts val="600"/>
              </a:spcAft>
              <a:buFont typeface="Arial" pitchFamily="34" charset="0"/>
              <a:buChar char="•"/>
            </a:pPr>
            <a:r>
              <a:rPr lang="ru-RU" sz="1300" dirty="0" smtClean="0">
                <a:latin typeface="Calibri" pitchFamily="34" charset="0"/>
                <a:cs typeface="Calibri" pitchFamily="34" charset="0"/>
              </a:rPr>
              <a:t>Приказ главного врача от  04.02.2021 №30-о «О проведении комплексного медицинского осмотра ветеранов Великой Отечественной войны, инвалидов боевых действий на территории других государств, медицинского осмотра ветеранов боевых действий на территории других государств, одиноких пожилых граждан, граждан, пострадавших от последствий войн, в 2021 году»</a:t>
            </a:r>
          </a:p>
          <a:p>
            <a:pPr>
              <a:lnSpc>
                <a:spcPct val="80000"/>
              </a:lnSpc>
              <a:spcBef>
                <a:spcPts val="600"/>
              </a:spcBef>
              <a:spcAft>
                <a:spcPts val="600"/>
              </a:spcAft>
              <a:buFont typeface="Arial" pitchFamily="34" charset="0"/>
              <a:buChar char="•"/>
            </a:pPr>
            <a:endParaRPr lang="ru-RU" sz="1300" i="1" dirty="0" smtClean="0">
              <a:solidFill>
                <a:srgbClr val="C00000"/>
              </a:solidFill>
              <a:latin typeface="Calibri" pitchFamily="34" charset="0"/>
              <a:cs typeface="Calibri" pitchFamily="34" charset="0"/>
            </a:endParaRPr>
          </a:p>
          <a:p>
            <a:pPr marL="0" lvl="0" indent="0" algn="l" rtl="0">
              <a:spcBef>
                <a:spcPts val="600"/>
              </a:spcBef>
              <a:spcAft>
                <a:spcPts val="0"/>
              </a:spcAft>
              <a:buNone/>
            </a:pPr>
            <a:endParaRPr sz="1300" dirty="0">
              <a:latin typeface="Calibri" pitchFamily="34" charset="0"/>
              <a:ea typeface="Quattrocento Sans"/>
              <a:cs typeface="Calibri" pitchFamily="34" charset="0"/>
              <a:sym typeface="Quattrocento Sans"/>
            </a:endParaRPr>
          </a:p>
        </p:txBody>
      </p:sp>
      <p:grpSp>
        <p:nvGrpSpPr>
          <p:cNvPr id="2" name="Google Shape;87;p13"/>
          <p:cNvGrpSpPr/>
          <p:nvPr/>
        </p:nvGrpSpPr>
        <p:grpSpPr>
          <a:xfrm>
            <a:off x="916458" y="1019750"/>
            <a:ext cx="214625" cy="214625"/>
            <a:chOff x="2594050" y="1631825"/>
            <a:chExt cx="439625" cy="439625"/>
          </a:xfrm>
        </p:grpSpPr>
        <p:sp>
          <p:nvSpPr>
            <p:cNvPr id="88" name="Google Shape;88;p1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Рисунок 14" descr="C:\Users\User\Downloads\452_oooo.plus (1).png"/>
          <p:cNvPicPr/>
          <p:nvPr/>
        </p:nvPicPr>
        <p:blipFill>
          <a:blip r:embed="rId3"/>
          <a:srcRect/>
          <a:stretch>
            <a:fillRect/>
          </a:stretch>
        </p:blipFill>
        <p:spPr bwMode="auto">
          <a:xfrm>
            <a:off x="179512" y="267494"/>
            <a:ext cx="2592288" cy="259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title"/>
          </p:nvPr>
        </p:nvSpPr>
        <p:spPr>
          <a:xfrm>
            <a:off x="2771800" y="214296"/>
            <a:ext cx="6157918" cy="721352"/>
          </a:xfrm>
          <a:prstGeom prst="rect">
            <a:avLst/>
          </a:prstGeom>
        </p:spPr>
        <p:txBody>
          <a:bodyPr spcFirstLastPara="1" wrap="square" lIns="91425" tIns="91425" rIns="91425" bIns="91425" anchor="ctr" anchorCtr="0">
            <a:noAutofit/>
          </a:bodyPr>
          <a:lstStyle/>
          <a:p>
            <a:pPr lvl="0" algn="ctr">
              <a:lnSpc>
                <a:spcPct val="80000"/>
              </a:lnSpc>
            </a:pPr>
            <a:r>
              <a:rPr lang="ru-RU" sz="3000" dirty="0" smtClean="0">
                <a:solidFill>
                  <a:srgbClr val="C00000"/>
                </a:solidFill>
                <a:latin typeface="Calibri" pitchFamily="34" charset="0"/>
                <a:cs typeface="Calibri" pitchFamily="34" charset="0"/>
              </a:rPr>
              <a:t>Численность пожилого населения</a:t>
            </a:r>
            <a:endParaRPr sz="3000" dirty="0">
              <a:solidFill>
                <a:srgbClr val="C00000"/>
              </a:solidFill>
              <a:latin typeface="Calibri" pitchFamily="34" charset="0"/>
              <a:cs typeface="Calibri" pitchFamily="34" charset="0"/>
            </a:endParaRPr>
          </a:p>
        </p:txBody>
      </p:sp>
      <p:grpSp>
        <p:nvGrpSpPr>
          <p:cNvPr id="2" name="Google Shape;87;p13"/>
          <p:cNvGrpSpPr/>
          <p:nvPr/>
        </p:nvGrpSpPr>
        <p:grpSpPr>
          <a:xfrm>
            <a:off x="916458" y="1019750"/>
            <a:ext cx="214625" cy="214625"/>
            <a:chOff x="2594050" y="1631825"/>
            <a:chExt cx="439625" cy="439625"/>
          </a:xfrm>
        </p:grpSpPr>
        <p:sp>
          <p:nvSpPr>
            <p:cNvPr id="88" name="Google Shape;88;p1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 name="Диаграмма 13"/>
          <p:cNvGraphicFramePr/>
          <p:nvPr/>
        </p:nvGraphicFramePr>
        <p:xfrm>
          <a:off x="107504" y="987574"/>
          <a:ext cx="4953000" cy="3781425"/>
        </p:xfrm>
        <a:graphic>
          <a:graphicData uri="http://schemas.openxmlformats.org/drawingml/2006/chart">
            <c:chart xmlns:c="http://schemas.openxmlformats.org/drawingml/2006/chart" xmlns:r="http://schemas.openxmlformats.org/officeDocument/2006/relationships" r:id="rId3"/>
          </a:graphicData>
        </a:graphic>
      </p:graphicFrame>
      <p:sp>
        <p:nvSpPr>
          <p:cNvPr id="15" name="Google Shape;92;p13"/>
          <p:cNvSpPr txBox="1"/>
          <p:nvPr/>
        </p:nvSpPr>
        <p:spPr>
          <a:xfrm>
            <a:off x="4644008" y="1131590"/>
            <a:ext cx="4104456" cy="3672408"/>
          </a:xfrm>
          <a:prstGeom prst="rect">
            <a:avLst/>
          </a:prstGeom>
          <a:noFill/>
          <a:ln>
            <a:noFill/>
          </a:ln>
        </p:spPr>
        <p:txBody>
          <a:bodyPr spcFirstLastPara="1" wrap="square" lIns="91425" tIns="91425" rIns="91425" bIns="91425" anchor="t" anchorCtr="0">
            <a:noAutofit/>
          </a:bodyPr>
          <a:lstStyle/>
          <a:p>
            <a:pPr>
              <a:lnSpc>
                <a:spcPct val="80000"/>
              </a:lnSpc>
            </a:pPr>
            <a:r>
              <a:rPr lang="ru-RU" sz="1200" dirty="0" smtClean="0">
                <a:latin typeface="Calibri" pitchFamily="34" charset="0"/>
                <a:cs typeface="Calibri" pitchFamily="34" charset="0"/>
              </a:rPr>
              <a:t>УЗ «29 городская поликлиника» обслуживает (на 01.07.2021) – 37623 человек (утвержденная КЗ – 33920):</a:t>
            </a:r>
          </a:p>
          <a:p>
            <a:pPr marL="717550" lvl="1">
              <a:lnSpc>
                <a:spcPct val="80000"/>
              </a:lnSpc>
            </a:pPr>
            <a:r>
              <a:rPr lang="ru-RU" sz="1200" dirty="0" smtClean="0">
                <a:latin typeface="Calibri" pitchFamily="34" charset="0"/>
                <a:cs typeface="Calibri" pitchFamily="34" charset="0"/>
              </a:rPr>
              <a:t>Мужчин – 16403– 43,9%</a:t>
            </a:r>
          </a:p>
          <a:p>
            <a:pPr marL="717550" lvl="1">
              <a:lnSpc>
                <a:spcPct val="80000"/>
              </a:lnSpc>
            </a:pPr>
            <a:r>
              <a:rPr lang="ru-RU" sz="1200" dirty="0" smtClean="0">
                <a:latin typeface="Calibri" pitchFamily="34" charset="0"/>
                <a:cs typeface="Calibri" pitchFamily="34" charset="0"/>
              </a:rPr>
              <a:t>Женщин – 20956– 56,1%</a:t>
            </a:r>
          </a:p>
          <a:p>
            <a:pPr>
              <a:lnSpc>
                <a:spcPct val="80000"/>
              </a:lnSpc>
            </a:pPr>
            <a:endParaRPr lang="ru-RU" sz="1200" dirty="0" smtClean="0">
              <a:latin typeface="Calibri" pitchFamily="34" charset="0"/>
              <a:cs typeface="Calibri" pitchFamily="34" charset="0"/>
            </a:endParaRPr>
          </a:p>
          <a:p>
            <a:pPr>
              <a:lnSpc>
                <a:spcPct val="80000"/>
              </a:lnSpc>
            </a:pPr>
            <a:endParaRPr lang="ru-RU" sz="1200" dirty="0" smtClean="0">
              <a:latin typeface="Calibri" pitchFamily="34" charset="0"/>
              <a:cs typeface="Calibri" pitchFamily="34" charset="0"/>
            </a:endParaRPr>
          </a:p>
          <a:p>
            <a:pPr>
              <a:lnSpc>
                <a:spcPct val="80000"/>
              </a:lnSpc>
            </a:pPr>
            <a:r>
              <a:rPr lang="ru-RU" sz="1200" dirty="0" smtClean="0">
                <a:latin typeface="Calibri" pitchFamily="34" charset="0"/>
                <a:cs typeface="Calibri" pitchFamily="34" charset="0"/>
              </a:rPr>
              <a:t>Численность населения </a:t>
            </a:r>
            <a:r>
              <a:rPr lang="ru-RU" sz="1200" i="1" dirty="0" smtClean="0">
                <a:latin typeface="Calibri" pitchFamily="34" charset="0"/>
                <a:cs typeface="Calibri" pitchFamily="34" charset="0"/>
              </a:rPr>
              <a:t>трудоспособного возраста</a:t>
            </a:r>
            <a:r>
              <a:rPr lang="ru-RU" sz="1200" dirty="0" smtClean="0">
                <a:latin typeface="Calibri" pitchFamily="34" charset="0"/>
                <a:cs typeface="Calibri" pitchFamily="34" charset="0"/>
              </a:rPr>
              <a:t>  – 27606 человек – 73.8%,</a:t>
            </a:r>
          </a:p>
          <a:p>
            <a:pPr marL="717550" lvl="1">
              <a:lnSpc>
                <a:spcPct val="80000"/>
              </a:lnSpc>
            </a:pPr>
            <a:r>
              <a:rPr lang="ru-RU" sz="1200" dirty="0" smtClean="0">
                <a:latin typeface="Calibri" pitchFamily="34" charset="0"/>
                <a:cs typeface="Calibri" pitchFamily="34" charset="0"/>
              </a:rPr>
              <a:t>Мужчин – 13520– 49.0%    </a:t>
            </a:r>
          </a:p>
          <a:p>
            <a:pPr marL="717550" lvl="1">
              <a:lnSpc>
                <a:spcPct val="80000"/>
              </a:lnSpc>
            </a:pPr>
            <a:r>
              <a:rPr lang="ru-RU" sz="1200" dirty="0" smtClean="0">
                <a:latin typeface="Calibri" pitchFamily="34" charset="0"/>
                <a:cs typeface="Calibri" pitchFamily="34" charset="0"/>
              </a:rPr>
              <a:t>Женщин – 14086– 51,0%</a:t>
            </a:r>
          </a:p>
          <a:p>
            <a:pPr>
              <a:lnSpc>
                <a:spcPct val="80000"/>
              </a:lnSpc>
            </a:pPr>
            <a:endParaRPr lang="ru-RU" sz="1200" dirty="0" smtClean="0">
              <a:solidFill>
                <a:srgbClr val="C00000"/>
              </a:solidFill>
              <a:latin typeface="Calibri" pitchFamily="34" charset="0"/>
              <a:cs typeface="Calibri" pitchFamily="34" charset="0"/>
            </a:endParaRPr>
          </a:p>
          <a:p>
            <a:pPr>
              <a:lnSpc>
                <a:spcPct val="80000"/>
              </a:lnSpc>
            </a:pPr>
            <a:endParaRPr lang="ru-RU" sz="1200" dirty="0" smtClean="0">
              <a:solidFill>
                <a:srgbClr val="C00000"/>
              </a:solidFill>
              <a:latin typeface="Calibri" pitchFamily="34" charset="0"/>
              <a:cs typeface="Calibri" pitchFamily="34" charset="0"/>
            </a:endParaRPr>
          </a:p>
          <a:p>
            <a:pPr>
              <a:lnSpc>
                <a:spcPct val="80000"/>
              </a:lnSpc>
            </a:pPr>
            <a:r>
              <a:rPr lang="ru-RU" sz="1200" dirty="0" smtClean="0">
                <a:solidFill>
                  <a:srgbClr val="C00000"/>
                </a:solidFill>
                <a:latin typeface="Calibri" pitchFamily="34" charset="0"/>
                <a:cs typeface="Calibri" pitchFamily="34" charset="0"/>
              </a:rPr>
              <a:t>Численность населения </a:t>
            </a:r>
            <a:r>
              <a:rPr lang="ru-RU" sz="1200" b="1" i="1" u="sng" dirty="0" smtClean="0">
                <a:solidFill>
                  <a:srgbClr val="C00000"/>
                </a:solidFill>
                <a:latin typeface="Calibri" pitchFamily="34" charset="0"/>
                <a:cs typeface="Calibri" pitchFamily="34" charset="0"/>
              </a:rPr>
              <a:t>пенсионного возраста</a:t>
            </a:r>
            <a:r>
              <a:rPr lang="ru-RU" sz="1200" b="1" dirty="0" smtClean="0">
                <a:solidFill>
                  <a:srgbClr val="C00000"/>
                </a:solidFill>
                <a:latin typeface="Calibri" pitchFamily="34" charset="0"/>
                <a:cs typeface="Calibri" pitchFamily="34" charset="0"/>
              </a:rPr>
              <a:t>  </a:t>
            </a:r>
            <a:r>
              <a:rPr lang="ru-RU" sz="1200" dirty="0" smtClean="0">
                <a:solidFill>
                  <a:srgbClr val="C00000"/>
                </a:solidFill>
                <a:latin typeface="Calibri" pitchFamily="34" charset="0"/>
                <a:cs typeface="Calibri" pitchFamily="34" charset="0"/>
              </a:rPr>
              <a:t>– 10017 – 26,8%</a:t>
            </a:r>
          </a:p>
          <a:p>
            <a:pPr marL="717550" lvl="1">
              <a:lnSpc>
                <a:spcPct val="80000"/>
              </a:lnSpc>
            </a:pPr>
            <a:r>
              <a:rPr lang="ru-RU" sz="1200" dirty="0" smtClean="0">
                <a:solidFill>
                  <a:srgbClr val="C00000"/>
                </a:solidFill>
                <a:latin typeface="Calibri" pitchFamily="34" charset="0"/>
                <a:cs typeface="Calibri" pitchFamily="34" charset="0"/>
              </a:rPr>
              <a:t>Мужчин (62 года и старше) – 2883– 29,6%</a:t>
            </a:r>
          </a:p>
          <a:p>
            <a:pPr marL="717550" lvl="0">
              <a:lnSpc>
                <a:spcPct val="80000"/>
              </a:lnSpc>
            </a:pPr>
            <a:r>
              <a:rPr lang="ru-RU" sz="1200" dirty="0" smtClean="0">
                <a:solidFill>
                  <a:srgbClr val="C00000"/>
                </a:solidFill>
                <a:latin typeface="Calibri" pitchFamily="34" charset="0"/>
                <a:cs typeface="Calibri" pitchFamily="34" charset="0"/>
              </a:rPr>
              <a:t>Женщин (57 лет и старше) – 6870– 71,4%</a:t>
            </a:r>
          </a:p>
          <a:p>
            <a:pPr lvl="0">
              <a:lnSpc>
                <a:spcPct val="80000"/>
              </a:lnSpc>
            </a:pPr>
            <a:endParaRPr lang="ru-RU" sz="1200" dirty="0" smtClean="0">
              <a:solidFill>
                <a:srgbClr val="C00000"/>
              </a:solidFill>
              <a:latin typeface="Calibri" pitchFamily="34" charset="0"/>
              <a:cs typeface="Calibri" pitchFamily="34" charset="0"/>
            </a:endParaRPr>
          </a:p>
          <a:p>
            <a:pPr lvl="0">
              <a:lnSpc>
                <a:spcPct val="80000"/>
              </a:lnSpc>
            </a:pPr>
            <a:endParaRPr lang="ru-RU" sz="1200" dirty="0" smtClean="0">
              <a:solidFill>
                <a:srgbClr val="C00000"/>
              </a:solidFill>
              <a:latin typeface="Calibri" pitchFamily="34" charset="0"/>
              <a:cs typeface="Calibri" pitchFamily="34" charset="0"/>
            </a:endParaRPr>
          </a:p>
          <a:p>
            <a:pPr lvl="0">
              <a:lnSpc>
                <a:spcPct val="80000"/>
              </a:lnSpc>
            </a:pPr>
            <a:r>
              <a:rPr lang="ru-RU" sz="1200" dirty="0" smtClean="0">
                <a:solidFill>
                  <a:srgbClr val="7030A0"/>
                </a:solidFill>
                <a:latin typeface="Calibri" pitchFamily="34" charset="0"/>
                <a:cs typeface="Calibri" pitchFamily="34" charset="0"/>
              </a:rPr>
              <a:t>Численность </a:t>
            </a:r>
            <a:r>
              <a:rPr lang="ru-RU" sz="1200" b="1" i="1" u="sng" dirty="0" smtClean="0">
                <a:solidFill>
                  <a:srgbClr val="7030A0"/>
                </a:solidFill>
                <a:latin typeface="Calibri" pitchFamily="34" charset="0"/>
                <a:cs typeface="Calibri" pitchFamily="34" charset="0"/>
              </a:rPr>
              <a:t>одиноких граждан</a:t>
            </a:r>
            <a:r>
              <a:rPr lang="ru-RU" sz="1200" u="sng" dirty="0" smtClean="0">
                <a:solidFill>
                  <a:srgbClr val="7030A0"/>
                </a:solidFill>
                <a:latin typeface="Calibri" pitchFamily="34" charset="0"/>
                <a:cs typeface="Calibri" pitchFamily="34" charset="0"/>
              </a:rPr>
              <a:t> </a:t>
            </a:r>
            <a:r>
              <a:rPr lang="ru-RU" sz="1200" dirty="0" smtClean="0">
                <a:solidFill>
                  <a:srgbClr val="7030A0"/>
                </a:solidFill>
                <a:latin typeface="Calibri" pitchFamily="34" charset="0"/>
                <a:cs typeface="Calibri" pitchFamily="34" charset="0"/>
              </a:rPr>
              <a:t> составляет 277 человек, или 2.2%  от населения старше трудоспособного возраста,</a:t>
            </a:r>
          </a:p>
          <a:p>
            <a:pPr lvl="0">
              <a:lnSpc>
                <a:spcPct val="80000"/>
              </a:lnSpc>
            </a:pPr>
            <a:r>
              <a:rPr lang="ru-RU" sz="1200" dirty="0" smtClean="0">
                <a:solidFill>
                  <a:srgbClr val="7030A0"/>
                </a:solidFill>
                <a:latin typeface="Calibri" pitchFamily="34" charset="0"/>
                <a:cs typeface="Calibri" pitchFamily="34" charset="0"/>
              </a:rPr>
              <a:t>в том числе </a:t>
            </a:r>
            <a:r>
              <a:rPr lang="ru-RU" sz="1200" b="1" i="1" u="sng" dirty="0" smtClean="0">
                <a:solidFill>
                  <a:srgbClr val="7030A0"/>
                </a:solidFill>
                <a:latin typeface="Calibri" pitchFamily="34" charset="0"/>
                <a:cs typeface="Calibri" pitchFamily="34" charset="0"/>
              </a:rPr>
              <a:t>нуждаются в постороннем уходе  </a:t>
            </a:r>
            <a:r>
              <a:rPr lang="ru-RU" sz="1200" dirty="0" smtClean="0">
                <a:solidFill>
                  <a:srgbClr val="7030A0"/>
                </a:solidFill>
                <a:latin typeface="Calibri" pitchFamily="34" charset="0"/>
                <a:cs typeface="Calibri" pitchFamily="34" charset="0"/>
              </a:rPr>
              <a:t>47 человек.</a:t>
            </a:r>
            <a:endParaRPr lang="ru-RU" sz="1200" dirty="0">
              <a:solidFill>
                <a:srgbClr val="7030A0"/>
              </a:solidFill>
              <a:latin typeface="Calibri" pitchFamily="34" charset="0"/>
              <a:cs typeface="Calibri" pitchFamily="34" charset="0"/>
            </a:endParaRPr>
          </a:p>
        </p:txBody>
      </p:sp>
      <p:pic>
        <p:nvPicPr>
          <p:cNvPr id="5121" name="Picture 1"/>
          <p:cNvPicPr>
            <a:picLocks noChangeAspect="1" noChangeArrowheads="1"/>
          </p:cNvPicPr>
          <p:nvPr/>
        </p:nvPicPr>
        <p:blipFill>
          <a:blip r:embed="rId4"/>
          <a:srcRect/>
          <a:stretch>
            <a:fillRect/>
          </a:stretch>
        </p:blipFill>
        <p:spPr bwMode="auto">
          <a:xfrm>
            <a:off x="107504" y="699542"/>
            <a:ext cx="1617018" cy="1293036"/>
          </a:xfrm>
          <a:prstGeom prst="rect">
            <a:avLst/>
          </a:prstGeom>
          <a:noFill/>
          <a:ln w="9525">
            <a:noFill/>
            <a:miter lim="800000"/>
            <a:headEnd/>
            <a:tailEnd/>
          </a:ln>
          <a:effectLst/>
        </p:spPr>
      </p:pic>
      <p:pic>
        <p:nvPicPr>
          <p:cNvPr id="4098" name="Picture 2"/>
          <p:cNvPicPr>
            <a:picLocks noChangeAspect="1" noChangeArrowheads="1"/>
          </p:cNvPicPr>
          <p:nvPr/>
        </p:nvPicPr>
        <p:blipFill>
          <a:blip r:embed="rId5"/>
          <a:srcRect/>
          <a:stretch>
            <a:fillRect/>
          </a:stretch>
        </p:blipFill>
        <p:spPr bwMode="auto">
          <a:xfrm>
            <a:off x="611560" y="2787774"/>
            <a:ext cx="2292524" cy="17203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title"/>
          </p:nvPr>
        </p:nvSpPr>
        <p:spPr>
          <a:xfrm>
            <a:off x="2771800" y="214296"/>
            <a:ext cx="6157918" cy="721352"/>
          </a:xfrm>
          <a:prstGeom prst="rect">
            <a:avLst/>
          </a:prstGeom>
        </p:spPr>
        <p:txBody>
          <a:bodyPr spcFirstLastPara="1" wrap="square" lIns="91425" tIns="91425" rIns="91425" bIns="91425" anchor="ctr" anchorCtr="0">
            <a:noAutofit/>
          </a:bodyPr>
          <a:lstStyle/>
          <a:p>
            <a:pPr lvl="0" algn="ctr">
              <a:lnSpc>
                <a:spcPct val="80000"/>
              </a:lnSpc>
            </a:pPr>
            <a:r>
              <a:rPr lang="ru-RU" sz="3000" dirty="0" smtClean="0">
                <a:solidFill>
                  <a:srgbClr val="C00000"/>
                </a:solidFill>
                <a:latin typeface="Calibri" pitchFamily="34" charset="0"/>
                <a:cs typeface="Calibri" pitchFamily="34" charset="0"/>
              </a:rPr>
              <a:t>Ключевые направления работы </a:t>
            </a:r>
            <a:br>
              <a:rPr lang="ru-RU" sz="3000" dirty="0" smtClean="0">
                <a:solidFill>
                  <a:srgbClr val="C00000"/>
                </a:solidFill>
                <a:latin typeface="Calibri" pitchFamily="34" charset="0"/>
                <a:cs typeface="Calibri" pitchFamily="34" charset="0"/>
              </a:rPr>
            </a:br>
            <a:r>
              <a:rPr lang="ru-RU" sz="3000" dirty="0" smtClean="0">
                <a:solidFill>
                  <a:srgbClr val="C00000"/>
                </a:solidFill>
                <a:latin typeface="Calibri" pitchFamily="34" charset="0"/>
                <a:cs typeface="Calibri" pitchFamily="34" charset="0"/>
              </a:rPr>
              <a:t>с пожилыми людьми</a:t>
            </a:r>
            <a:endParaRPr sz="3000" dirty="0">
              <a:solidFill>
                <a:srgbClr val="C00000"/>
              </a:solidFill>
              <a:latin typeface="Calibri" pitchFamily="34" charset="0"/>
              <a:cs typeface="Calibri" pitchFamily="34" charset="0"/>
            </a:endParaRPr>
          </a:p>
        </p:txBody>
      </p:sp>
      <p:sp>
        <p:nvSpPr>
          <p:cNvPr id="92" name="Google Shape;92;p13"/>
          <p:cNvSpPr txBox="1"/>
          <p:nvPr/>
        </p:nvSpPr>
        <p:spPr>
          <a:xfrm>
            <a:off x="3707904" y="1131590"/>
            <a:ext cx="5112568" cy="3528392"/>
          </a:xfrm>
          <a:prstGeom prst="rect">
            <a:avLst/>
          </a:prstGeom>
          <a:noFill/>
          <a:ln>
            <a:noFill/>
          </a:ln>
        </p:spPr>
        <p:txBody>
          <a:bodyPr spcFirstLastPara="1" wrap="square" lIns="91425" tIns="91425" rIns="91425" bIns="91425" anchor="t" anchorCtr="0">
            <a:noAutofit/>
          </a:bodyPr>
          <a:lstStyle/>
          <a:p>
            <a:pPr>
              <a:lnSpc>
                <a:spcPct val="80000"/>
              </a:lnSpc>
              <a:spcBef>
                <a:spcPts val="600"/>
              </a:spcBef>
              <a:spcAft>
                <a:spcPts val="600"/>
              </a:spcAft>
              <a:buFont typeface="Arial" pitchFamily="34" charset="0"/>
              <a:buChar char="•"/>
            </a:pPr>
            <a:r>
              <a:rPr lang="ru-RU" sz="1600" dirty="0" smtClean="0">
                <a:latin typeface="Calibri" pitchFamily="34" charset="0"/>
                <a:cs typeface="Calibri" pitchFamily="34" charset="0"/>
              </a:rPr>
              <a:t>Оказание медицинской помощи с целью решения проблем пожилых граждан, связанных с физическим состоянием (самочувствием) в поликлинике и на дому</a:t>
            </a:r>
          </a:p>
          <a:p>
            <a:pPr>
              <a:lnSpc>
                <a:spcPct val="80000"/>
              </a:lnSpc>
              <a:spcBef>
                <a:spcPts val="600"/>
              </a:spcBef>
              <a:spcAft>
                <a:spcPts val="600"/>
              </a:spcAft>
              <a:buFont typeface="Arial" pitchFamily="34" charset="0"/>
              <a:buChar char="•"/>
            </a:pPr>
            <a:r>
              <a:rPr lang="ru-RU" sz="1600" dirty="0" smtClean="0">
                <a:latin typeface="Calibri" pitchFamily="34" charset="0"/>
                <a:cs typeface="Calibri" pitchFamily="34" charset="0"/>
              </a:rPr>
              <a:t>Помощь в решении психологических проблем</a:t>
            </a:r>
          </a:p>
          <a:p>
            <a:pPr>
              <a:lnSpc>
                <a:spcPct val="80000"/>
              </a:lnSpc>
              <a:spcBef>
                <a:spcPts val="600"/>
              </a:spcBef>
              <a:spcAft>
                <a:spcPts val="600"/>
              </a:spcAft>
              <a:buFont typeface="Arial" pitchFamily="34" charset="0"/>
              <a:buChar char="•"/>
            </a:pPr>
            <a:r>
              <a:rPr lang="ru-RU" sz="1600" dirty="0" smtClean="0">
                <a:latin typeface="Calibri" pitchFamily="34" charset="0"/>
                <a:cs typeface="Calibri" pitchFamily="34" charset="0"/>
              </a:rPr>
              <a:t>Содействие в решении вопросов социальной защищённости</a:t>
            </a:r>
          </a:p>
          <a:p>
            <a:pPr>
              <a:lnSpc>
                <a:spcPct val="80000"/>
              </a:lnSpc>
              <a:spcBef>
                <a:spcPts val="600"/>
              </a:spcBef>
              <a:spcAft>
                <a:spcPts val="600"/>
              </a:spcAft>
              <a:buFont typeface="Arial" pitchFamily="34" charset="0"/>
              <a:buChar char="•"/>
            </a:pPr>
            <a:r>
              <a:rPr lang="ru-RU" sz="1600" dirty="0" smtClean="0">
                <a:latin typeface="Calibri" pitchFamily="34" charset="0"/>
                <a:cs typeface="Calibri" pitchFamily="34" charset="0"/>
              </a:rPr>
              <a:t>Создание внешней среды, удобной для передвижения и пребывания в поликлинике  лиц с ограниченными возможностями</a:t>
            </a:r>
          </a:p>
          <a:p>
            <a:pPr marL="0" lvl="0" indent="0" algn="l" rtl="0">
              <a:spcBef>
                <a:spcPts val="600"/>
              </a:spcBef>
              <a:spcAft>
                <a:spcPts val="0"/>
              </a:spcAft>
              <a:buNone/>
            </a:pPr>
            <a:endParaRPr sz="1600" dirty="0">
              <a:latin typeface="Calibri" pitchFamily="34" charset="0"/>
              <a:ea typeface="Quattrocento Sans"/>
              <a:cs typeface="Calibri" pitchFamily="34" charset="0"/>
              <a:sym typeface="Quattrocento Sans"/>
            </a:endParaRPr>
          </a:p>
        </p:txBody>
      </p:sp>
      <p:grpSp>
        <p:nvGrpSpPr>
          <p:cNvPr id="2" name="Google Shape;87;p13"/>
          <p:cNvGrpSpPr/>
          <p:nvPr/>
        </p:nvGrpSpPr>
        <p:grpSpPr>
          <a:xfrm>
            <a:off x="916458" y="1019750"/>
            <a:ext cx="214625" cy="214625"/>
            <a:chOff x="2594050" y="1631825"/>
            <a:chExt cx="439625" cy="439625"/>
          </a:xfrm>
        </p:grpSpPr>
        <p:sp>
          <p:nvSpPr>
            <p:cNvPr id="88" name="Google Shape;88;p1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p:cNvPicPr>
            <a:picLocks noChangeAspect="1" noChangeArrowheads="1"/>
          </p:cNvPicPr>
          <p:nvPr/>
        </p:nvPicPr>
        <p:blipFill>
          <a:blip r:embed="rId3"/>
          <a:srcRect/>
          <a:stretch>
            <a:fillRect/>
          </a:stretch>
        </p:blipFill>
        <p:spPr bwMode="auto">
          <a:xfrm>
            <a:off x="107504" y="987574"/>
            <a:ext cx="3197611"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D:\Мои новые документы\Презентация\370CANON\IMG_4479.JPG"/>
          <p:cNvPicPr/>
          <p:nvPr/>
        </p:nvPicPr>
        <p:blipFill>
          <a:blip r:embed="rId4"/>
          <a:srcRect/>
          <a:stretch>
            <a:fillRect/>
          </a:stretch>
        </p:blipFill>
        <p:spPr bwMode="auto">
          <a:xfrm>
            <a:off x="2411760" y="3651870"/>
            <a:ext cx="2088232" cy="129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G:\Рисунки\Поздравление ветеранов ВСТРЕЧА + школа\SDC14718.JPG"/>
          <p:cNvPicPr/>
          <p:nvPr/>
        </p:nvPicPr>
        <p:blipFill>
          <a:blip r:embed="rId5"/>
          <a:srcRect/>
          <a:stretch>
            <a:fillRect/>
          </a:stretch>
        </p:blipFill>
        <p:spPr bwMode="auto">
          <a:xfrm>
            <a:off x="539552" y="3219822"/>
            <a:ext cx="1871397" cy="1313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dirty="0">
              <a:latin charset="0" pitchFamily="34" typeface="Calibri"/>
              <a:cs charset="0" pitchFamily="34" typeface="Calibri"/>
            </a:endParaRPr>
          </a:p>
        </p:txBody>
      </p:sp>
      <p:sp>
        <p:nvSpPr>
          <p:cNvPr id="86" name="Google Shape;86;p13"/>
          <p:cNvSpPr txBox="1">
            <a:spLocks noGrp="1"/>
          </p:cNvSpPr>
          <p:nvPr>
            <p:ph type="title"/>
          </p:nvPr>
        </p:nvSpPr>
        <p:spPr>
          <a:xfrm>
            <a:off x="1979712" y="123478"/>
            <a:ext cx="6912768" cy="812170"/>
          </a:xfrm>
          <a:prstGeom prst="rect">
            <a:avLst/>
          </a:prstGeom>
        </p:spPr>
        <p:txBody>
          <a:bodyPr anchor="ctr" anchorCtr="0" bIns="91425" lIns="91425" rIns="91425" spcFirstLastPara="1" tIns="91425" wrap="square">
            <a:noAutofit/>
          </a:bodyPr>
          <a:lstStyle/>
          <a:p>
            <a:pPr algn="ctr" lvl="0">
              <a:lnSpc>
                <a:spcPct val="80000"/>
              </a:lnSpc>
            </a:pPr>
            <a:r>
              <a:rPr dirty="0" lang="ru-RU" smtClean="0" sz="1600">
                <a:solidFill>
                  <a:srgbClr val="C00000"/>
                </a:solidFill>
                <a:latin charset="0" pitchFamily="34" typeface="Calibri"/>
                <a:cs charset="0" pitchFamily="34" typeface="Calibri"/>
              </a:rPr>
              <a:t>Оказание медицинской помощи</a:t>
            </a:r>
            <a:br>
              <a:rPr dirty="0" lang="ru-RU" smtClean="0" sz="1600">
                <a:solidFill>
                  <a:srgbClr val="C00000"/>
                </a:solidFill>
                <a:latin charset="0" pitchFamily="34" typeface="Calibri"/>
                <a:cs charset="0" pitchFamily="34" typeface="Calibri"/>
              </a:rPr>
            </a:br>
            <a:r>
              <a:rPr dirty="0" lang="ru-RU" smtClean="0" sz="1600">
                <a:solidFill>
                  <a:srgbClr val="C00000"/>
                </a:solidFill>
                <a:latin charset="0" pitchFamily="34" typeface="Calibri"/>
                <a:cs charset="0" pitchFamily="34" typeface="Calibri"/>
              </a:rPr>
              <a:t>ветеранам Великой Отечественной войны, ветеранам боевых действий на территории других государств, гражданам, пострадавшим от последствий войн</a:t>
            </a:r>
            <a:endParaRPr dirty="0" sz="1600">
              <a:solidFill>
                <a:srgbClr val="C00000"/>
              </a:solidFill>
              <a:latin charset="0" pitchFamily="34" typeface="Calibri"/>
              <a:cs charset="0" pitchFamily="34" typeface="Calibri"/>
            </a:endParaRPr>
          </a:p>
        </p:txBody>
      </p:sp>
      <p:sp>
        <p:nvSpPr>
          <p:cNvPr id="11" name="Овал 10"/>
          <p:cNvSpPr/>
          <p:nvPr/>
        </p:nvSpPr>
        <p:spPr>
          <a:xfrm>
            <a:off x="107504" y="123478"/>
            <a:ext cx="165618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ru-RU" smtClean="0" sz="3200">
                <a:latin charset="0" pitchFamily="34" typeface="Calibri"/>
                <a:cs charset="0" pitchFamily="34" typeface="Calibri"/>
              </a:rPr>
              <a:t>КМО</a:t>
            </a:r>
          </a:p>
          <a:p>
            <a:pPr algn="ctr"/>
            <a:r>
              <a:rPr b="1" dirty="0" lang="ru-RU" smtClean="0" sz="1100">
                <a:latin charset="0" pitchFamily="34" typeface="Calibri"/>
                <a:cs charset="0" pitchFamily="34" typeface="Calibri"/>
              </a:rPr>
              <a:t>комплексный медосмотр</a:t>
            </a:r>
            <a:endParaRPr b="1" dirty="0" lang="ru-RU" sz="1100">
              <a:latin charset="0" pitchFamily="34" typeface="Calibri"/>
              <a:cs charset="0" pitchFamily="34" typeface="Calibri"/>
            </a:endParaRPr>
          </a:p>
        </p:txBody>
      </p:sp>
      <p:graphicFrame>
        <p:nvGraphicFramePr>
          <p:cNvPr id="16" name="Таблица 15"/>
          <p:cNvGraphicFramePr>
            <a:graphicFrameLocks noGrp="1"/>
          </p:cNvGraphicFramePr>
          <p:nvPr/>
        </p:nvGraphicFramePr>
        <p:xfrm>
          <a:off x="1979712" y="1059582"/>
          <a:ext cx="3744416" cy="2179320"/>
        </p:xfrm>
        <a:graphic>
          <a:graphicData uri="http://schemas.openxmlformats.org/drawingml/2006/table">
            <a:tbl>
              <a:tblPr>
                <a:tableStyleId>{5C22544A-7EE6-4342-B048-85BDC9FD1C3A}</a:tableStyleId>
              </a:tblPr>
              <a:tblGrid>
                <a:gridCol w="3057342"/>
                <a:gridCol w="687074"/>
              </a:tblGrid>
              <a:tr h="157208">
                <a:tc>
                  <a:txBody>
                    <a:bodyPr/>
                    <a:lstStyle/>
                    <a:p>
                      <a:pPr algn="ctr" fontAlgn="b"/>
                      <a:r>
                        <a:rPr b="1" dirty="0" lang="ru-RU" strike="noStrike" sz="1100" u="none">
                          <a:solidFill>
                            <a:schemeClr val="bg1"/>
                          </a:solidFill>
                          <a:latin charset="0" pitchFamily="34" typeface="Calibri"/>
                          <a:cs charset="0" pitchFamily="34" typeface="Calibri"/>
                        </a:rPr>
                        <a:t>Категория</a:t>
                      </a:r>
                      <a:endParaRPr b="1" dirty="0" i="0" lang="ru-RU" strike="noStrike" sz="1100" u="none">
                        <a:solidFill>
                          <a:schemeClr val="bg1"/>
                        </a:solidFill>
                        <a:latin charset="0" pitchFamily="34" typeface="Calibri"/>
                        <a:cs charset="0" pitchFamily="34" typeface="Calibri"/>
                      </a:endParaRPr>
                    </a:p>
                  </a:txBody>
                  <a:tcPr anchor="b" marB="0" marL="0" marR="0" marT="0">
                    <a:solidFill>
                      <a:srgbClr val="0070C0"/>
                    </a:solidFill>
                  </a:tcPr>
                </a:tc>
                <a:tc>
                  <a:txBody>
                    <a:bodyPr/>
                    <a:lstStyle/>
                    <a:p>
                      <a:pPr algn="ctr" fontAlgn="b"/>
                      <a:r>
                        <a:rPr b="1" dirty="0" lang="ru-RU" smtClean="0" strike="noStrike" sz="1100" u="none">
                          <a:solidFill>
                            <a:schemeClr val="bg1"/>
                          </a:solidFill>
                          <a:latin charset="0" pitchFamily="34" typeface="Calibri"/>
                          <a:cs charset="0" pitchFamily="34" typeface="Calibri"/>
                        </a:rPr>
                        <a:t>Чел.</a:t>
                      </a:r>
                      <a:endParaRPr b="1" dirty="0" i="0" lang="ru-RU" strike="noStrike" sz="1100" u="none">
                        <a:solidFill>
                          <a:schemeClr val="bg1"/>
                        </a:solidFill>
                        <a:latin charset="0" pitchFamily="34" typeface="Calibri"/>
                        <a:cs charset="0" pitchFamily="34" typeface="Calibri"/>
                      </a:endParaRPr>
                    </a:p>
                  </a:txBody>
                  <a:tcPr anchor="b" marB="0" marL="0" marR="0" marT="0">
                    <a:solidFill>
                      <a:srgbClr val="0070C0"/>
                    </a:solidFill>
                  </a:tcPr>
                </a:tc>
              </a:tr>
              <a:tr h="157208">
                <a:tc>
                  <a:txBody>
                    <a:bodyPr/>
                    <a:lstStyle/>
                    <a:p>
                      <a:pPr algn="l" fontAlgn="b"/>
                      <a:r>
                        <a:rPr dirty="0" lang="ru-RU" strike="noStrike" sz="1200" u="none">
                          <a:latin charset="0" pitchFamily="34" typeface="Calibri"/>
                          <a:cs charset="0" pitchFamily="34" typeface="Calibri"/>
                        </a:rPr>
                        <a:t>Инвалиды Великой Отечественной войны</a:t>
                      </a:r>
                      <a:endParaRPr b="0"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lang="ru-RU" strike="noStrike" sz="1200" u="none">
                          <a:latin charset="0" pitchFamily="34" typeface="Calibri"/>
                          <a:cs charset="0" pitchFamily="34" typeface="Calibri"/>
                        </a:rPr>
                        <a:t>2</a:t>
                      </a:r>
                      <a:endParaRPr b="0" i="0" lang="ru-RU" strike="noStrike" sz="1200" u="none">
                        <a:solidFill>
                          <a:srgbClr val="000000"/>
                        </a:solidFill>
                        <a:latin charset="0" pitchFamily="34" typeface="Calibri"/>
                        <a:cs charset="0" pitchFamily="34" typeface="Calibri"/>
                      </a:endParaRPr>
                    </a:p>
                  </a:txBody>
                  <a:tcPr anchor="b" marB="0" marL="0" marR="0" marT="0"/>
                </a:tc>
              </a:tr>
              <a:tr h="157208">
                <a:tc>
                  <a:txBody>
                    <a:bodyPr/>
                    <a:lstStyle/>
                    <a:p>
                      <a:pPr algn="l" fontAlgn="b"/>
                      <a:r>
                        <a:rPr dirty="0" lang="ru-RU" strike="noStrike" sz="1200" u="none">
                          <a:latin charset="0" pitchFamily="34" typeface="Calibri"/>
                          <a:cs charset="0" pitchFamily="34" typeface="Calibri"/>
                        </a:rPr>
                        <a:t>Участники Великой Отечественной войны ВОВ</a:t>
                      </a:r>
                      <a:endParaRPr b="0"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lang="ru-RU" strike="noStrike" sz="1200" u="none">
                          <a:latin charset="0" pitchFamily="34" typeface="Calibri"/>
                          <a:cs charset="0" pitchFamily="34" typeface="Calibri"/>
                        </a:rPr>
                        <a:t>7</a:t>
                      </a:r>
                      <a:endParaRPr b="0" i="0" lang="ru-RU" strike="noStrike" sz="1200" u="none">
                        <a:solidFill>
                          <a:srgbClr val="000000"/>
                        </a:solidFill>
                        <a:latin charset="0" pitchFamily="34" typeface="Calibri"/>
                        <a:cs charset="0" pitchFamily="34" typeface="Calibri"/>
                      </a:endParaRPr>
                    </a:p>
                  </a:txBody>
                  <a:tcPr anchor="b" marB="0" marL="0" marR="0" marT="0"/>
                </a:tc>
              </a:tr>
              <a:tr h="157208">
                <a:tc>
                  <a:txBody>
                    <a:bodyPr/>
                    <a:lstStyle/>
                    <a:p>
                      <a:pPr algn="l" fontAlgn="b"/>
                      <a:r>
                        <a:rPr dirty="0" lang="ru-RU" strike="noStrike" sz="1200" u="none">
                          <a:latin charset="0" pitchFamily="34" typeface="Calibri"/>
                          <a:cs charset="0" pitchFamily="34" typeface="Calibri"/>
                        </a:rPr>
                        <a:t>Труженики тыла</a:t>
                      </a:r>
                      <a:endParaRPr b="0"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lang="ru-RU" strike="noStrike" sz="1200" u="none">
                          <a:latin charset="0" pitchFamily="34" typeface="Calibri"/>
                          <a:cs charset="0" pitchFamily="34" typeface="Calibri"/>
                        </a:rPr>
                        <a:t>7</a:t>
                      </a:r>
                      <a:endParaRPr b="0" i="0" lang="ru-RU" strike="noStrike" sz="1200" u="none">
                        <a:solidFill>
                          <a:srgbClr val="000000"/>
                        </a:solidFill>
                        <a:latin charset="0" pitchFamily="34" typeface="Calibri"/>
                        <a:cs charset="0" pitchFamily="34" typeface="Calibri"/>
                      </a:endParaRPr>
                    </a:p>
                  </a:txBody>
                  <a:tcPr anchor="b" marB="0" marL="0" marR="0" marT="0"/>
                </a:tc>
              </a:tr>
              <a:tr h="157208">
                <a:tc>
                  <a:txBody>
                    <a:bodyPr/>
                    <a:lstStyle/>
                    <a:p>
                      <a:pPr algn="l" fontAlgn="b"/>
                      <a:r>
                        <a:rPr dirty="0" lang="ru-RU" strike="noStrike" sz="1200" u="none">
                          <a:latin charset="0" pitchFamily="34" typeface="Calibri"/>
                          <a:cs charset="0" pitchFamily="34" typeface="Calibri"/>
                        </a:rPr>
                        <a:t>Члены семей погибших воинов</a:t>
                      </a:r>
                      <a:endParaRPr b="0"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dirty="0" lang="ru-RU" strike="noStrike" sz="1200" u="none">
                          <a:latin charset="0" pitchFamily="34" typeface="Calibri"/>
                          <a:cs charset="0" pitchFamily="34" typeface="Calibri"/>
                        </a:rPr>
                        <a:t>9</a:t>
                      </a:r>
                      <a:endParaRPr b="0" dirty="0" i="0" lang="ru-RU" strike="noStrike" sz="1200" u="none">
                        <a:solidFill>
                          <a:srgbClr val="000000"/>
                        </a:solidFill>
                        <a:latin charset="0" pitchFamily="34" typeface="Calibri"/>
                        <a:cs charset="0" pitchFamily="34" typeface="Calibri"/>
                      </a:endParaRPr>
                    </a:p>
                  </a:txBody>
                  <a:tcPr anchor="b" marB="0" marL="0" marR="0" marT="0"/>
                </a:tc>
              </a:tr>
              <a:tr h="307271">
                <a:tc>
                  <a:txBody>
                    <a:bodyPr/>
                    <a:lstStyle/>
                    <a:p>
                      <a:pPr algn="l" fontAlgn="b"/>
                      <a:r>
                        <a:rPr dirty="0" lang="ru-RU" strike="noStrike" sz="1200" u="none">
                          <a:latin charset="0" pitchFamily="34" typeface="Calibri"/>
                          <a:cs charset="0" pitchFamily="34" typeface="Calibri"/>
                        </a:rPr>
                        <a:t>Лица, награжденные медалью «За оборону Ленинграда»</a:t>
                      </a:r>
                      <a:endParaRPr b="0"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dirty="0" lang="ru-RU" strike="noStrike" sz="1200" u="none">
                          <a:latin charset="0" pitchFamily="34" typeface="Calibri"/>
                          <a:cs charset="0" pitchFamily="34" typeface="Calibri"/>
                        </a:rPr>
                        <a:t>2</a:t>
                      </a:r>
                      <a:endParaRPr b="0" dirty="0" i="0" lang="ru-RU" strike="noStrike" sz="1200" u="none">
                        <a:solidFill>
                          <a:srgbClr val="000000"/>
                        </a:solidFill>
                        <a:latin charset="0" pitchFamily="34" typeface="Calibri"/>
                        <a:cs charset="0" pitchFamily="34" typeface="Calibri"/>
                      </a:endParaRPr>
                    </a:p>
                  </a:txBody>
                  <a:tcPr anchor="b" marB="0" marL="0" marR="0" marT="0"/>
                </a:tc>
              </a:tr>
              <a:tr h="157208">
                <a:tc>
                  <a:txBody>
                    <a:bodyPr/>
                    <a:lstStyle/>
                    <a:p>
                      <a:pPr algn="l" fontAlgn="b"/>
                      <a:r>
                        <a:rPr dirty="0" lang="ru-RU" strike="noStrike" sz="1200" u="none">
                          <a:latin charset="0" pitchFamily="34" typeface="Calibri"/>
                          <a:cs charset="0" pitchFamily="34" typeface="Calibri"/>
                        </a:rPr>
                        <a:t>Бывшие узники фашистских концлагерей</a:t>
                      </a:r>
                      <a:endParaRPr b="0"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dirty="0" lang="ru-RU" strike="noStrike" sz="1200" u="none">
                          <a:latin charset="0" pitchFamily="34" typeface="Calibri"/>
                          <a:cs charset="0" pitchFamily="34" typeface="Calibri"/>
                        </a:rPr>
                        <a:t>33</a:t>
                      </a:r>
                      <a:endParaRPr b="0" dirty="0" i="0" lang="ru-RU" strike="noStrike" sz="1200" u="none">
                        <a:solidFill>
                          <a:srgbClr val="000000"/>
                        </a:solidFill>
                        <a:latin charset="0" pitchFamily="34" typeface="Calibri"/>
                        <a:cs charset="0" pitchFamily="34" typeface="Calibri"/>
                      </a:endParaRPr>
                    </a:p>
                  </a:txBody>
                  <a:tcPr anchor="b" marB="0" marL="0" marR="0" marT="0"/>
                </a:tc>
              </a:tr>
              <a:tr h="307271">
                <a:tc>
                  <a:txBody>
                    <a:bodyPr/>
                    <a:lstStyle/>
                    <a:p>
                      <a:pPr algn="l" fontAlgn="b"/>
                      <a:r>
                        <a:rPr dirty="0" lang="ru-RU" strike="noStrike" sz="1200" u="none">
                          <a:latin charset="0" pitchFamily="34" typeface="Calibri"/>
                          <a:cs charset="0" pitchFamily="34" typeface="Calibri"/>
                        </a:rPr>
                        <a:t>Ветераны  боевых действий на территории других государств</a:t>
                      </a:r>
                      <a:endParaRPr b="0"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dirty="0" lang="ru-RU" strike="noStrike" sz="1200" u="none">
                          <a:latin charset="0" pitchFamily="34" typeface="Calibri"/>
                          <a:cs charset="0" pitchFamily="34" typeface="Calibri"/>
                        </a:rPr>
                        <a:t>26</a:t>
                      </a:r>
                      <a:endParaRPr b="0" dirty="0" i="0" lang="ru-RU" strike="noStrike" sz="1200" u="none">
                        <a:solidFill>
                          <a:srgbClr val="000000"/>
                        </a:solidFill>
                        <a:latin charset="0" pitchFamily="34" typeface="Calibri"/>
                        <a:cs charset="0" pitchFamily="34" typeface="Calibri"/>
                      </a:endParaRPr>
                    </a:p>
                  </a:txBody>
                  <a:tcPr anchor="b" marB="0" marL="0" marR="0" marT="0"/>
                </a:tc>
              </a:tr>
              <a:tr h="157208">
                <a:tc>
                  <a:txBody>
                    <a:bodyPr/>
                    <a:lstStyle/>
                    <a:p>
                      <a:pPr algn="l" fontAlgn="b"/>
                      <a:r>
                        <a:rPr dirty="0" lang="ru-RU" strike="noStrike" sz="1200" u="none">
                          <a:latin charset="0" pitchFamily="34" typeface="Calibri"/>
                          <a:cs charset="0" pitchFamily="34" typeface="Calibri"/>
                        </a:rPr>
                        <a:t>Другие категории ветеранов</a:t>
                      </a:r>
                      <a:endParaRPr b="0"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dirty="0" lang="ru-RU" strike="noStrike" sz="1200" u="none">
                          <a:latin charset="0" pitchFamily="34" typeface="Calibri"/>
                          <a:cs charset="0" pitchFamily="34" typeface="Calibri"/>
                        </a:rPr>
                        <a:t>0</a:t>
                      </a:r>
                      <a:endParaRPr b="0" dirty="0" i="0" lang="ru-RU" strike="noStrike" sz="1200" u="none">
                        <a:solidFill>
                          <a:srgbClr val="000000"/>
                        </a:solidFill>
                        <a:latin charset="0" pitchFamily="34" typeface="Calibri"/>
                        <a:cs charset="0" pitchFamily="34" typeface="Calibri"/>
                      </a:endParaRPr>
                    </a:p>
                  </a:txBody>
                  <a:tcPr anchor="b" marB="0" marL="0" marR="0" marT="0"/>
                </a:tc>
              </a:tr>
              <a:tr h="157208">
                <a:tc>
                  <a:txBody>
                    <a:bodyPr/>
                    <a:lstStyle/>
                    <a:p>
                      <a:pPr algn="ctr" fontAlgn="b"/>
                      <a:r>
                        <a:rPr b="1" dirty="0" lang="ru-RU" strike="noStrike" sz="1200" u="none">
                          <a:latin charset="0" pitchFamily="34" typeface="Calibri"/>
                          <a:cs charset="0" pitchFamily="34" typeface="Calibri"/>
                        </a:rPr>
                        <a:t>ВСЕГО</a:t>
                      </a:r>
                      <a:endParaRPr b="1" dirty="0" i="0" lang="ru-RU" strike="noStrike" sz="1200" u="none">
                        <a:solidFill>
                          <a:srgbClr val="000000"/>
                        </a:solidFill>
                        <a:latin charset="0" pitchFamily="34" typeface="Calibri"/>
                        <a:cs charset="0" pitchFamily="34" typeface="Calibri"/>
                      </a:endParaRPr>
                    </a:p>
                  </a:txBody>
                  <a:tcPr anchor="b" marB="0" marL="0" marR="0" marT="0"/>
                </a:tc>
                <a:tc>
                  <a:txBody>
                    <a:bodyPr/>
                    <a:lstStyle/>
                    <a:p>
                      <a:pPr algn="ctr" fontAlgn="b"/>
                      <a:r>
                        <a:rPr b="1" dirty="0" lang="ru-RU" strike="noStrike" sz="1200" u="none">
                          <a:latin charset="0" pitchFamily="34" typeface="Calibri"/>
                          <a:cs charset="0" pitchFamily="34" typeface="Calibri"/>
                        </a:rPr>
                        <a:t>86</a:t>
                      </a:r>
                      <a:endParaRPr b="1" dirty="0" i="0" lang="ru-RU" strike="noStrike" sz="1200" u="none">
                        <a:solidFill>
                          <a:srgbClr val="000000"/>
                        </a:solidFill>
                        <a:latin charset="0" pitchFamily="34" typeface="Calibri"/>
                        <a:cs charset="0" pitchFamily="34" typeface="Calibri"/>
                      </a:endParaRPr>
                    </a:p>
                  </a:txBody>
                  <a:tcPr anchor="b" marB="0" marL="0" marR="0" marT="0"/>
                </a:tc>
              </a:tr>
            </a:tbl>
          </a:graphicData>
        </a:graphic>
      </p:graphicFrame>
      <p:sp>
        <p:nvSpPr>
          <p:cNvPr id="19" name="Google Shape;92;p13"/>
          <p:cNvSpPr txBox="1"/>
          <p:nvPr/>
        </p:nvSpPr>
        <p:spPr>
          <a:xfrm>
            <a:off x="323528" y="3363838"/>
            <a:ext cx="8496944" cy="1008112"/>
          </a:xfrm>
          <a:prstGeom prst="rect">
            <a:avLst/>
          </a:prstGeom>
          <a:noFill/>
          <a:ln>
            <a:noFill/>
          </a:ln>
        </p:spPr>
        <p:txBody>
          <a:bodyPr anchor="t" anchorCtr="0" bIns="91425" lIns="91425" rIns="91425" spcFirstLastPara="1" tIns="91425" wrap="square">
            <a:noAutofit/>
          </a:bodyPr>
          <a:lstStyle/>
          <a:p>
            <a:pPr>
              <a:lnSpc>
                <a:spcPct val="80000"/>
              </a:lnSpc>
              <a:spcBef>
                <a:spcPts val="600"/>
              </a:spcBef>
              <a:spcAft>
                <a:spcPts val="600"/>
              </a:spcAft>
              <a:buFont charset="0" pitchFamily="34" typeface="Arial"/>
              <a:buChar char="•"/>
            </a:pPr>
            <a:r>
              <a:rPr dirty="0" lang="ru-RU" smtClean="0">
                <a:latin charset="0" pitchFamily="34" typeface="Calibri"/>
                <a:cs charset="0" pitchFamily="34" typeface="Calibri"/>
              </a:rPr>
              <a:t>КМО проведен с 15.02.2021 по 09.04.2021, охвачено 100% подлежащего контингента.</a:t>
            </a:r>
          </a:p>
          <a:p>
            <a:pPr>
              <a:lnSpc>
                <a:spcPct val="80000"/>
              </a:lnSpc>
              <a:spcBef>
                <a:spcPts val="600"/>
              </a:spcBef>
              <a:spcAft>
                <a:spcPts val="600"/>
              </a:spcAft>
              <a:buFont charset="0" pitchFamily="34" typeface="Arial"/>
              <a:buChar char="•"/>
            </a:pPr>
            <a:r>
              <a:rPr dirty="0" lang="ru-RU" smtClean="0">
                <a:latin charset="0" pitchFamily="34" typeface="Calibri"/>
                <a:cs charset="0" pitchFamily="34" typeface="Calibri"/>
              </a:rPr>
              <a:t>Все 86 человек состоят под диспансерным наблюдением врача общей практики с терапевтической патологией, 19 чел. (21,8%) – у хирурга, 15 чел. (17,2%) – у </a:t>
            </a:r>
            <a:r>
              <a:rPr dirty="0" err="1" lang="ru-RU" smtClean="0">
                <a:latin charset="0" pitchFamily="34" typeface="Calibri"/>
                <a:cs charset="0" pitchFamily="34" typeface="Calibri"/>
              </a:rPr>
              <a:t>ЛОР-врача</a:t>
            </a:r>
            <a:r>
              <a:rPr dirty="0" lang="ru-RU" smtClean="0">
                <a:latin charset="0" pitchFamily="34" typeface="Calibri"/>
                <a:cs charset="0" pitchFamily="34" typeface="Calibri"/>
              </a:rPr>
              <a:t>, 8 чел. (9,2%) – у офтальмолога, 2 чел. (2,3%) – у невролога, 27 чел. (31%) – у других специалистов (эндокринолог, онколог, уролог, гинеколог) </a:t>
            </a:r>
          </a:p>
          <a:p>
            <a:pPr>
              <a:lnSpc>
                <a:spcPct val="80000"/>
              </a:lnSpc>
              <a:spcBef>
                <a:spcPts val="600"/>
              </a:spcBef>
              <a:spcAft>
                <a:spcPts val="600"/>
              </a:spcAft>
              <a:buFont charset="0" pitchFamily="34" typeface="Arial"/>
              <a:buChar char="•"/>
            </a:pPr>
            <a:endParaRPr dirty="0">
              <a:latin charset="0" pitchFamily="34" typeface="Calibri"/>
              <a:ea typeface="Quattrocento Sans"/>
              <a:cs charset="0" pitchFamily="34" typeface="Calibri"/>
              <a:sym typeface="Quattrocento Sans"/>
            </a:endParaRPr>
          </a:p>
        </p:txBody>
      </p:sp>
      <p:pic>
        <p:nvPicPr>
          <p:cNvPr descr="C:\Users\User\Desktop\unnamed.jpg" id="21" name="Рисунок 20"/>
          <p:cNvPicPr/>
          <p:nvPr/>
        </p:nvPicPr>
        <p:blipFill>
          <a:blip r:embed="rId3"/>
          <a:srcRect b="-66" l="221" r="27" t="351"/>
          <a:stretch>
            <a:fillRect/>
          </a:stretch>
        </p:blipFill>
        <p:spPr bwMode="auto">
          <a:xfrm>
            <a:off x="6300192" y="1923678"/>
            <a:ext cx="2664296" cy="1587442"/>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descr="C:\Users\User\Desktop\2458-medium.jpg" id="20" name="Рисунок 19"/>
          <p:cNvPicPr/>
          <p:nvPr/>
        </p:nvPicPr>
        <p:blipFill>
          <a:blip r:embed="rId4"/>
          <a:srcRect/>
          <a:stretch>
            <a:fillRect/>
          </a:stretch>
        </p:blipFill>
        <p:spPr bwMode="auto">
          <a:xfrm>
            <a:off x="5796137" y="1059582"/>
            <a:ext cx="1656184" cy="1296144"/>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childTnLst>
                                </p:cTn>
                              </p:par>
                            </p:childTnLst>
                          </p:cTn>
                        </p:par>
                        <p:par>
                          <p:cTn fill="hold" id="9">
                            <p:stCondLst>
                              <p:cond delay="500"/>
                            </p:stCondLst>
                            <p:childTnLst>
                              <p:par>
                                <p:cTn fill="hold" id="10" nodeType="afterEffect" presetClass="entr" presetID="22" presetSubtype="4">
                                  <p:stCondLst>
                                    <p:cond delay="0"/>
                                  </p:stCondLst>
                                  <p:childTnLst>
                                    <p:set>
                                      <p:cBhvr>
                                        <p:cTn dur="1" fill="hold" id="11">
                                          <p:stCondLst>
                                            <p:cond delay="0"/>
                                          </p:stCondLst>
                                        </p:cTn>
                                        <p:tgtEl>
                                          <p:spTgt spid="16"/>
                                        </p:tgtEl>
                                        <p:attrNameLst>
                                          <p:attrName>style.visibility</p:attrName>
                                        </p:attrNameLst>
                                      </p:cBhvr>
                                      <p:to>
                                        <p:strVal val="visible"/>
                                      </p:to>
                                    </p:set>
                                    <p:animEffect filter="wipe(down)" transition="in">
                                      <p:cBhvr>
                                        <p:cTn dur="500" id="12"/>
                                        <p:tgtEl>
                                          <p:spTgt spid="16"/>
                                        </p:tgtEl>
                                      </p:cBhvr>
                                    </p:animEffect>
                                  </p:childTnLst>
                                </p:cTn>
                              </p:par>
                            </p:childTnLst>
                          </p:cTn>
                        </p:par>
                        <p:par>
                          <p:cTn fill="hold" id="13">
                            <p:stCondLst>
                              <p:cond delay="1000"/>
                            </p:stCondLst>
                            <p:childTnLst>
                              <p:par>
                                <p:cTn fill="hold" grpId="0" id="14" nodeType="afterEffect" presetClass="entr" presetID="22" presetSubtype="4">
                                  <p:stCondLst>
                                    <p:cond delay="0"/>
                                  </p:stCondLst>
                                  <p:childTnLst>
                                    <p:set>
                                      <p:cBhvr>
                                        <p:cTn dur="1" fill="hold" id="15">
                                          <p:stCondLst>
                                            <p:cond delay="0"/>
                                          </p:stCondLst>
                                        </p:cTn>
                                        <p:tgtEl>
                                          <p:spTgt spid="19"/>
                                        </p:tgtEl>
                                        <p:attrNameLst>
                                          <p:attrName>style.visibility</p:attrName>
                                        </p:attrNameLst>
                                      </p:cBhvr>
                                      <p:to>
                                        <p:strVal val="visible"/>
                                      </p:to>
                                    </p:set>
                                    <p:animEffect filter="wipe(down)"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P grpId="0" spid="19"/>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Таблица 6"/>
          <p:cNvGraphicFramePr>
            <a:graphicFrameLocks noGrp="1"/>
          </p:cNvGraphicFramePr>
          <p:nvPr/>
        </p:nvGraphicFramePr>
        <p:xfrm>
          <a:off x="2843808" y="1203598"/>
          <a:ext cx="6095998" cy="3510860"/>
        </p:xfrm>
        <a:graphic>
          <a:graphicData uri="http://schemas.openxmlformats.org/drawingml/2006/table">
            <a:tbl>
              <a:tblPr>
                <a:tableStyleId>{93296810-A885-4BE3-A3E7-6D5BEEA58F35}</a:tableStyleId>
              </a:tblPr>
              <a:tblGrid>
                <a:gridCol w="1878368"/>
                <a:gridCol w="569904"/>
                <a:gridCol w="1117148"/>
                <a:gridCol w="539036"/>
                <a:gridCol w="1148016"/>
                <a:gridCol w="843526"/>
              </a:tblGrid>
              <a:tr h="157139">
                <a:tc rowSpan="2">
                  <a:txBody>
                    <a:bodyPr/>
                    <a:lstStyle/>
                    <a:p>
                      <a:pPr algn="l" fontAlgn="ctr"/>
                      <a:r>
                        <a:rPr lang="ru-RU" sz="900" b="1" u="none" strike="noStrike" spc="-15" dirty="0">
                          <a:solidFill>
                            <a:schemeClr val="bg1"/>
                          </a:solidFill>
                        </a:rPr>
                        <a:t>Показатель</a:t>
                      </a:r>
                      <a:endParaRPr lang="ru-RU" sz="900" b="1" i="0" u="none" strike="noStrike" dirty="0">
                        <a:solidFill>
                          <a:schemeClr val="bg1"/>
                        </a:solidFill>
                        <a:latin typeface="Calibri"/>
                      </a:endParaRPr>
                    </a:p>
                  </a:txBody>
                  <a:tcPr marL="7483" marR="7483" marT="7483" marB="0" anchor="ctr">
                    <a:solidFill>
                      <a:srgbClr val="C00000"/>
                    </a:solidFill>
                  </a:tcPr>
                </a:tc>
                <a:tc gridSpan="2">
                  <a:txBody>
                    <a:bodyPr/>
                    <a:lstStyle/>
                    <a:p>
                      <a:pPr algn="ctr" fontAlgn="ctr"/>
                      <a:r>
                        <a:rPr lang="ru-RU" sz="900" b="1" u="none" strike="noStrike" dirty="0">
                          <a:solidFill>
                            <a:schemeClr val="bg1"/>
                          </a:solidFill>
                        </a:rPr>
                        <a:t>на </a:t>
                      </a:r>
                      <a:r>
                        <a:rPr lang="ru-RU" sz="900" b="1" u="none" strike="noStrike" dirty="0" smtClean="0">
                          <a:solidFill>
                            <a:schemeClr val="bg1"/>
                          </a:solidFill>
                        </a:rPr>
                        <a:t>01.07.2021</a:t>
                      </a:r>
                      <a:endParaRPr lang="ru-RU" sz="900" b="1" i="0" u="none" strike="noStrike" dirty="0">
                        <a:solidFill>
                          <a:schemeClr val="bg1"/>
                        </a:solidFill>
                        <a:latin typeface="Calibri"/>
                      </a:endParaRPr>
                    </a:p>
                  </a:txBody>
                  <a:tcPr marL="7483" marR="7483" marT="7483" marB="0" anchor="ctr">
                    <a:solidFill>
                      <a:srgbClr val="C00000"/>
                    </a:solidFill>
                  </a:tcPr>
                </a:tc>
                <a:tc hMerge="1">
                  <a:txBody>
                    <a:bodyPr/>
                    <a:lstStyle/>
                    <a:p>
                      <a:endParaRPr lang="ru-RU"/>
                    </a:p>
                  </a:txBody>
                  <a:tcPr/>
                </a:tc>
                <a:tc gridSpan="2">
                  <a:txBody>
                    <a:bodyPr/>
                    <a:lstStyle/>
                    <a:p>
                      <a:pPr algn="ctr" fontAlgn="ctr"/>
                      <a:r>
                        <a:rPr lang="ru-RU" sz="900" b="1" u="none" strike="noStrike" dirty="0">
                          <a:solidFill>
                            <a:schemeClr val="bg1"/>
                          </a:solidFill>
                        </a:rPr>
                        <a:t>на </a:t>
                      </a:r>
                      <a:r>
                        <a:rPr lang="ru-RU" sz="900" b="1" u="none" strike="noStrike" dirty="0" smtClean="0">
                          <a:solidFill>
                            <a:schemeClr val="bg1"/>
                          </a:solidFill>
                        </a:rPr>
                        <a:t>01.07.2020</a:t>
                      </a:r>
                      <a:endParaRPr lang="ru-RU" sz="900" b="1" i="0" u="none" strike="noStrike" dirty="0">
                        <a:solidFill>
                          <a:schemeClr val="bg1"/>
                        </a:solidFill>
                        <a:latin typeface="Calibri"/>
                      </a:endParaRPr>
                    </a:p>
                  </a:txBody>
                  <a:tcPr marL="7483" marR="7483" marT="7483" marB="0" anchor="ctr">
                    <a:solidFill>
                      <a:srgbClr val="C00000"/>
                    </a:solidFill>
                  </a:tcPr>
                </a:tc>
                <a:tc hMerge="1">
                  <a:txBody>
                    <a:bodyPr/>
                    <a:lstStyle/>
                    <a:p>
                      <a:endParaRPr lang="ru-RU"/>
                    </a:p>
                  </a:txBody>
                  <a:tcPr/>
                </a:tc>
                <a:tc rowSpan="2">
                  <a:txBody>
                    <a:bodyPr/>
                    <a:lstStyle/>
                    <a:p>
                      <a:pPr algn="ctr" fontAlgn="ctr"/>
                      <a:r>
                        <a:rPr lang="ru-RU" sz="900" b="1" u="none" strike="noStrike" dirty="0">
                          <a:solidFill>
                            <a:schemeClr val="bg1"/>
                          </a:solidFill>
                        </a:rPr>
                        <a:t> </a:t>
                      </a:r>
                      <a:endParaRPr lang="ru-RU" sz="900" b="1" i="0" u="none" strike="noStrike" dirty="0">
                        <a:solidFill>
                          <a:schemeClr val="bg1"/>
                        </a:solidFill>
                        <a:latin typeface="Calibri"/>
                      </a:endParaRPr>
                    </a:p>
                    <a:p>
                      <a:pPr algn="ctr" fontAlgn="ctr"/>
                      <a:r>
                        <a:rPr lang="ru-RU" sz="900" b="1" u="none" strike="noStrike" dirty="0">
                          <a:solidFill>
                            <a:schemeClr val="bg1"/>
                          </a:solidFill>
                        </a:rPr>
                        <a:t>Динамика</a:t>
                      </a:r>
                      <a:endParaRPr lang="ru-RU" sz="900" b="1" i="0" u="none" strike="noStrike" dirty="0">
                        <a:solidFill>
                          <a:schemeClr val="bg1"/>
                        </a:solidFill>
                        <a:latin typeface="Calibri"/>
                      </a:endParaRPr>
                    </a:p>
                  </a:txBody>
                  <a:tcPr marL="7483" marR="7483" marT="7483" marB="0" anchor="ctr">
                    <a:solidFill>
                      <a:srgbClr val="C00000"/>
                    </a:solidFill>
                  </a:tcPr>
                </a:tc>
              </a:tr>
              <a:tr h="157139">
                <a:tc vMerge="1">
                  <a:txBody>
                    <a:bodyPr/>
                    <a:lstStyle/>
                    <a:p>
                      <a:endParaRPr lang="ru-RU"/>
                    </a:p>
                  </a:txBody>
                  <a:tcPr/>
                </a:tc>
                <a:tc>
                  <a:txBody>
                    <a:bodyPr/>
                    <a:lstStyle/>
                    <a:p>
                      <a:pPr algn="ctr" fontAlgn="ctr"/>
                      <a:r>
                        <a:rPr lang="ru-RU" sz="900" b="1" u="none" strike="noStrike" dirty="0" err="1">
                          <a:solidFill>
                            <a:schemeClr val="bg1"/>
                          </a:solidFill>
                        </a:rPr>
                        <a:t>абс</a:t>
                      </a:r>
                      <a:r>
                        <a:rPr lang="ru-RU" sz="900" b="1" u="none" strike="noStrike" dirty="0">
                          <a:solidFill>
                            <a:schemeClr val="bg1"/>
                          </a:solidFill>
                        </a:rPr>
                        <a:t>.</a:t>
                      </a:r>
                      <a:endParaRPr lang="ru-RU" sz="900" b="1" i="0" u="none" strike="noStrike" dirty="0">
                        <a:solidFill>
                          <a:schemeClr val="bg1"/>
                        </a:solidFill>
                        <a:latin typeface="Calibri"/>
                      </a:endParaRPr>
                    </a:p>
                  </a:txBody>
                  <a:tcPr marL="7483" marR="7483" marT="7483" marB="0" anchor="ctr">
                    <a:solidFill>
                      <a:srgbClr val="C00000"/>
                    </a:solidFill>
                  </a:tcPr>
                </a:tc>
                <a:tc>
                  <a:txBody>
                    <a:bodyPr/>
                    <a:lstStyle/>
                    <a:p>
                      <a:pPr algn="ctr" fontAlgn="ctr"/>
                      <a:r>
                        <a:rPr lang="ru-RU" sz="900" b="1" u="none" strike="noStrike" dirty="0">
                          <a:solidFill>
                            <a:schemeClr val="bg1"/>
                          </a:solidFill>
                        </a:rPr>
                        <a:t>относит.</a:t>
                      </a:r>
                      <a:endParaRPr lang="ru-RU" sz="900" b="1" i="0" u="none" strike="noStrike" dirty="0">
                        <a:solidFill>
                          <a:schemeClr val="bg1"/>
                        </a:solidFill>
                        <a:latin typeface="Calibri"/>
                      </a:endParaRPr>
                    </a:p>
                  </a:txBody>
                  <a:tcPr marL="7483" marR="7483" marT="7483" marB="0" anchor="ctr">
                    <a:solidFill>
                      <a:srgbClr val="C00000"/>
                    </a:solidFill>
                  </a:tcPr>
                </a:tc>
                <a:tc>
                  <a:txBody>
                    <a:bodyPr/>
                    <a:lstStyle/>
                    <a:p>
                      <a:pPr algn="ctr" fontAlgn="ctr"/>
                      <a:r>
                        <a:rPr lang="ru-RU" sz="900" b="1" u="none" strike="noStrike" dirty="0" err="1">
                          <a:solidFill>
                            <a:schemeClr val="bg1"/>
                          </a:solidFill>
                        </a:rPr>
                        <a:t>абс</a:t>
                      </a:r>
                      <a:r>
                        <a:rPr lang="ru-RU" sz="900" b="1" u="none" strike="noStrike" dirty="0">
                          <a:solidFill>
                            <a:schemeClr val="bg1"/>
                          </a:solidFill>
                        </a:rPr>
                        <a:t>.</a:t>
                      </a:r>
                      <a:endParaRPr lang="ru-RU" sz="900" b="1" i="0" u="none" strike="noStrike" dirty="0">
                        <a:solidFill>
                          <a:schemeClr val="bg1"/>
                        </a:solidFill>
                        <a:latin typeface="Calibri"/>
                      </a:endParaRPr>
                    </a:p>
                  </a:txBody>
                  <a:tcPr marL="7483" marR="7483" marT="7483" marB="0" anchor="ctr">
                    <a:solidFill>
                      <a:srgbClr val="C00000"/>
                    </a:solidFill>
                  </a:tcPr>
                </a:tc>
                <a:tc>
                  <a:txBody>
                    <a:bodyPr/>
                    <a:lstStyle/>
                    <a:p>
                      <a:pPr algn="ctr" fontAlgn="ctr"/>
                      <a:r>
                        <a:rPr lang="ru-RU" sz="900" b="1" u="none" strike="noStrike" dirty="0">
                          <a:solidFill>
                            <a:schemeClr val="bg1"/>
                          </a:solidFill>
                        </a:rPr>
                        <a:t>относит.</a:t>
                      </a:r>
                      <a:endParaRPr lang="ru-RU" sz="900" b="1" i="0" u="none" strike="noStrike" dirty="0">
                        <a:solidFill>
                          <a:schemeClr val="bg1"/>
                        </a:solidFill>
                        <a:latin typeface="Calibri"/>
                      </a:endParaRPr>
                    </a:p>
                  </a:txBody>
                  <a:tcPr marL="7483" marR="7483" marT="7483" marB="0" anchor="ctr">
                    <a:solidFill>
                      <a:srgbClr val="C00000"/>
                    </a:solidFill>
                  </a:tcPr>
                </a:tc>
                <a:tc vMerge="1">
                  <a:txBody>
                    <a:bodyPr/>
                    <a:lstStyle/>
                    <a:p>
                      <a:pPr algn="ctr" fontAlgn="ctr"/>
                      <a:endParaRPr lang="ru-RU" sz="900" b="0" i="0" u="none" strike="noStrike" dirty="0">
                        <a:solidFill>
                          <a:srgbClr val="000000"/>
                        </a:solidFill>
                        <a:latin typeface="Calibri"/>
                      </a:endParaRPr>
                    </a:p>
                  </a:txBody>
                  <a:tcPr marL="7483" marR="7483" marT="7483" marB="0" anchor="ctr"/>
                </a:tc>
              </a:tr>
              <a:tr h="306795">
                <a:tc>
                  <a:txBody>
                    <a:bodyPr/>
                    <a:lstStyle/>
                    <a:p>
                      <a:pPr algn="l" fontAlgn="ctr"/>
                      <a:r>
                        <a:rPr lang="ru-RU" sz="900" u="none" strike="noStrike" spc="-10" dirty="0"/>
                        <a:t>Численность пожилого населения, подлежащего медицинскому осмотру.</a:t>
                      </a:r>
                      <a:endParaRPr lang="ru-RU" sz="900" b="1" i="0" u="none" strike="noStrike" dirty="0">
                        <a:solidFill>
                          <a:srgbClr val="000000"/>
                        </a:solidFill>
                        <a:latin typeface="Calibri"/>
                      </a:endParaRPr>
                    </a:p>
                  </a:txBody>
                  <a:tcPr marL="7483" marR="7483" marT="7483" marB="0" anchor="ctr"/>
                </a:tc>
                <a:tc gridSpan="2">
                  <a:txBody>
                    <a:bodyPr/>
                    <a:lstStyle/>
                    <a:p>
                      <a:pPr algn="ctr" fontAlgn="ctr"/>
                      <a:r>
                        <a:rPr lang="ru-RU" sz="900" b="1" u="none" strike="noStrike" dirty="0">
                          <a:solidFill>
                            <a:srgbClr val="C00000"/>
                          </a:solidFill>
                        </a:rPr>
                        <a:t>8881</a:t>
                      </a:r>
                      <a:endParaRPr lang="ru-RU" sz="900" b="1" i="0" u="none" strike="noStrike" dirty="0">
                        <a:solidFill>
                          <a:srgbClr val="C00000"/>
                        </a:solidFill>
                        <a:latin typeface="Calibri"/>
                      </a:endParaRPr>
                    </a:p>
                  </a:txBody>
                  <a:tcPr marL="7483" marR="7483" marT="7483" marB="0" anchor="ctr"/>
                </a:tc>
                <a:tc hMerge="1">
                  <a:txBody>
                    <a:bodyPr/>
                    <a:lstStyle/>
                    <a:p>
                      <a:endParaRPr lang="ru-RU"/>
                    </a:p>
                  </a:txBody>
                  <a:tcPr/>
                </a:tc>
                <a:tc gridSpan="2">
                  <a:txBody>
                    <a:bodyPr/>
                    <a:lstStyle/>
                    <a:p>
                      <a:pPr algn="ctr" fontAlgn="ctr"/>
                      <a:r>
                        <a:rPr lang="ru-RU" sz="900" u="none" strike="noStrike" dirty="0"/>
                        <a:t>9236</a:t>
                      </a:r>
                      <a:endParaRPr lang="ru-RU" sz="900" b="1" i="0" u="none" strike="noStrike" dirty="0">
                        <a:solidFill>
                          <a:srgbClr val="000000"/>
                        </a:solidFill>
                        <a:latin typeface="Calibri"/>
                      </a:endParaRPr>
                    </a:p>
                  </a:txBody>
                  <a:tcPr marL="7483" marR="7483" marT="7483" marB="0" anchor="ctr"/>
                </a:tc>
                <a:tc hMerge="1">
                  <a:txBody>
                    <a:bodyPr/>
                    <a:lstStyle/>
                    <a:p>
                      <a:endParaRPr lang="ru-RU"/>
                    </a:p>
                  </a:txBody>
                  <a:tcPr/>
                </a:tc>
                <a:tc>
                  <a:txBody>
                    <a:bodyPr/>
                    <a:lstStyle/>
                    <a:p>
                      <a:pPr algn="ctr" fontAlgn="ctr"/>
                      <a:r>
                        <a:rPr lang="ru-RU" sz="900" u="none" strike="noStrike" dirty="0"/>
                        <a:t>-3,8</a:t>
                      </a:r>
                      <a:endParaRPr lang="ru-RU" sz="900" b="1" i="0" u="none" strike="noStrike" dirty="0">
                        <a:solidFill>
                          <a:srgbClr val="000000"/>
                        </a:solidFill>
                        <a:latin typeface="Calibri"/>
                      </a:endParaRPr>
                    </a:p>
                  </a:txBody>
                  <a:tcPr marL="7483" marR="7483" marT="7483" marB="0" anchor="ctr"/>
                </a:tc>
              </a:tr>
              <a:tr h="402575">
                <a:tc>
                  <a:txBody>
                    <a:bodyPr/>
                    <a:lstStyle/>
                    <a:p>
                      <a:pPr algn="l" fontAlgn="ctr"/>
                      <a:r>
                        <a:rPr lang="ru-RU" sz="900" u="none" strike="noStrike" spc="-15"/>
                        <a:t>Охвачено медосмотром лиц пожилого возраста</a:t>
                      </a:r>
                      <a:endParaRPr lang="ru-RU" sz="900" b="0" i="0" u="none" strike="noStrike">
                        <a:solidFill>
                          <a:srgbClr val="000000"/>
                        </a:solidFill>
                        <a:latin typeface="Calibri"/>
                      </a:endParaRPr>
                    </a:p>
                  </a:txBody>
                  <a:tcPr marL="7483" marR="7483" marT="7483" marB="0" anchor="ctr"/>
                </a:tc>
                <a:tc>
                  <a:txBody>
                    <a:bodyPr/>
                    <a:lstStyle/>
                    <a:p>
                      <a:pPr algn="ctr" fontAlgn="ctr"/>
                      <a:r>
                        <a:rPr lang="ru-RU" sz="900" b="1" u="none" strike="noStrike" dirty="0">
                          <a:solidFill>
                            <a:srgbClr val="C00000"/>
                          </a:solidFill>
                        </a:rPr>
                        <a:t>3997</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b="1" u="none" strike="noStrike" dirty="0">
                          <a:solidFill>
                            <a:srgbClr val="C00000"/>
                          </a:solidFill>
                        </a:rPr>
                        <a:t>45,0% от пожилого населения</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u="none" strike="noStrike" dirty="0"/>
                        <a:t>6485</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u="none" strike="noStrike" dirty="0"/>
                        <a:t>70,2% от пожилого населения</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u="none" strike="noStrike" dirty="0"/>
                        <a:t>-38.4</a:t>
                      </a:r>
                      <a:endParaRPr lang="ru-RU" sz="900" b="0" i="0" u="none" strike="noStrike" dirty="0">
                        <a:solidFill>
                          <a:srgbClr val="000000"/>
                        </a:solidFill>
                        <a:latin typeface="Calibri"/>
                      </a:endParaRPr>
                    </a:p>
                  </a:txBody>
                  <a:tcPr marL="7483" marR="7483" marT="7483" marB="0" anchor="ctr"/>
                </a:tc>
              </a:tr>
              <a:tr h="534273">
                <a:tc>
                  <a:txBody>
                    <a:bodyPr/>
                    <a:lstStyle/>
                    <a:p>
                      <a:pPr algn="l" fontAlgn="ctr"/>
                      <a:r>
                        <a:rPr lang="ru-RU" sz="900" u="none" strike="noStrike" spc="-10" dirty="0"/>
                        <a:t>Количество одиноких пожилых</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b="1" u="none" strike="noStrike" dirty="0">
                          <a:solidFill>
                            <a:srgbClr val="C00000"/>
                          </a:solidFill>
                        </a:rPr>
                        <a:t>227</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b="1" u="none" strike="noStrike" dirty="0">
                          <a:solidFill>
                            <a:srgbClr val="C00000"/>
                          </a:solidFill>
                        </a:rPr>
                        <a:t>2,3% от населения старше трудоспособного</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u="none" strike="noStrike"/>
                        <a:t>253</a:t>
                      </a:r>
                      <a:endParaRPr lang="ru-RU" sz="900" b="0" i="0" u="none" strike="noStrike">
                        <a:solidFill>
                          <a:srgbClr val="000000"/>
                        </a:solidFill>
                        <a:latin typeface="Calibri"/>
                      </a:endParaRPr>
                    </a:p>
                  </a:txBody>
                  <a:tcPr marL="7483" marR="7483" marT="7483" marB="0" anchor="ctr"/>
                </a:tc>
                <a:tc>
                  <a:txBody>
                    <a:bodyPr/>
                    <a:lstStyle/>
                    <a:p>
                      <a:pPr algn="ctr" fontAlgn="ctr"/>
                      <a:r>
                        <a:rPr lang="ru-RU" sz="900" u="none" strike="noStrike" dirty="0"/>
                        <a:t>2,4% от населения старше трудоспособного</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u="none" strike="noStrike"/>
                        <a:t>-10,3</a:t>
                      </a:r>
                      <a:endParaRPr lang="ru-RU" sz="900" b="0" i="0" u="none" strike="noStrike">
                        <a:solidFill>
                          <a:srgbClr val="000000"/>
                        </a:solidFill>
                        <a:latin typeface="Calibri"/>
                      </a:endParaRPr>
                    </a:p>
                  </a:txBody>
                  <a:tcPr marL="7483" marR="7483" marT="7483" marB="0" anchor="ctr"/>
                </a:tc>
              </a:tr>
              <a:tr h="157139">
                <a:tc>
                  <a:txBody>
                    <a:bodyPr/>
                    <a:lstStyle/>
                    <a:p>
                      <a:pPr algn="r" fontAlgn="ctr"/>
                      <a:r>
                        <a:rPr lang="ru-RU" sz="900" u="none" strike="noStrike" spc="-10" dirty="0"/>
                        <a:t>из них нуждается в уходе</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b="1" u="none" strike="noStrike" dirty="0" smtClean="0">
                          <a:solidFill>
                            <a:srgbClr val="C00000"/>
                          </a:solidFill>
                        </a:rPr>
                        <a:t>47</a:t>
                      </a:r>
                      <a:endParaRPr lang="ru-RU" sz="900" b="1" i="0" u="none" strike="noStrike" dirty="0" smtClean="0">
                        <a:solidFill>
                          <a:srgbClr val="C00000"/>
                        </a:solidFill>
                        <a:latin typeface="Calibri"/>
                      </a:endParaRPr>
                    </a:p>
                  </a:txBody>
                  <a:tcPr marL="7483" marR="7483" marT="7483" marB="0" anchor="ctr"/>
                </a:tc>
                <a:tc>
                  <a:txBody>
                    <a:bodyPr/>
                    <a:lstStyle/>
                    <a:p>
                      <a:pPr algn="ctr" fontAlgn="ctr"/>
                      <a:r>
                        <a:rPr lang="ru-RU" sz="900" b="1" u="none" strike="noStrike" dirty="0" smtClean="0">
                          <a:solidFill>
                            <a:srgbClr val="C00000"/>
                          </a:solidFill>
                        </a:rPr>
                        <a:t> 20,7%</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u="none" strike="noStrike" dirty="0" smtClean="0"/>
                        <a:t>44</a:t>
                      </a:r>
                      <a:endParaRPr lang="ru-RU" sz="900" b="0" i="0" u="none" strike="noStrike" dirty="0" smtClean="0">
                        <a:solidFill>
                          <a:srgbClr val="000000"/>
                        </a:solidFill>
                        <a:latin typeface="Calibri"/>
                      </a:endParaRPr>
                    </a:p>
                  </a:txBody>
                  <a:tcPr marL="7483" marR="7483" marT="7483" marB="0" anchor="ctr"/>
                </a:tc>
                <a:tc>
                  <a:txBody>
                    <a:bodyPr/>
                    <a:lstStyle/>
                    <a:p>
                      <a:pPr algn="ctr" fontAlgn="ctr"/>
                      <a:r>
                        <a:rPr lang="ru-RU" sz="900" u="none" strike="noStrike" dirty="0" smtClean="0"/>
                        <a:t>17,4% </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u="none" strike="noStrike" dirty="0" smtClean="0"/>
                        <a:t>+6,8</a:t>
                      </a:r>
                      <a:r>
                        <a:rPr lang="ru-RU" sz="900" u="none" strike="noStrike" dirty="0"/>
                        <a:t> </a:t>
                      </a:r>
                      <a:endParaRPr lang="ru-RU" sz="900" b="0" i="0" u="none" strike="noStrike" dirty="0">
                        <a:solidFill>
                          <a:srgbClr val="000000"/>
                        </a:solidFill>
                        <a:latin typeface="Calibri"/>
                      </a:endParaRPr>
                    </a:p>
                  </a:txBody>
                  <a:tcPr marL="7483" marR="7483" marT="7483" marB="0" anchor="ctr"/>
                </a:tc>
              </a:tr>
              <a:tr h="306795">
                <a:tc>
                  <a:txBody>
                    <a:bodyPr/>
                    <a:lstStyle/>
                    <a:p>
                      <a:pPr algn="l" fontAlgn="ctr"/>
                      <a:r>
                        <a:rPr lang="ru-RU" sz="900" u="none" strike="noStrike" spc="-15"/>
                        <a:t>Охвачено медосмотром одиноких пожилых</a:t>
                      </a:r>
                      <a:endParaRPr lang="ru-RU" sz="900" b="0" i="0" u="none" strike="noStrike">
                        <a:solidFill>
                          <a:srgbClr val="000000"/>
                        </a:solidFill>
                        <a:latin typeface="Calibri"/>
                      </a:endParaRPr>
                    </a:p>
                  </a:txBody>
                  <a:tcPr marL="7483" marR="7483" marT="7483" marB="0" anchor="ctr"/>
                </a:tc>
                <a:tc>
                  <a:txBody>
                    <a:bodyPr/>
                    <a:lstStyle/>
                    <a:p>
                      <a:pPr algn="ctr" fontAlgn="ctr"/>
                      <a:r>
                        <a:rPr lang="ru-RU" sz="900" b="1" u="none" strike="noStrike">
                          <a:solidFill>
                            <a:srgbClr val="C00000"/>
                          </a:solidFill>
                        </a:rPr>
                        <a:t>187</a:t>
                      </a:r>
                      <a:endParaRPr lang="ru-RU" sz="900" b="1" i="0" u="none" strike="noStrike">
                        <a:solidFill>
                          <a:srgbClr val="C00000"/>
                        </a:solidFill>
                        <a:latin typeface="Calibri"/>
                      </a:endParaRPr>
                    </a:p>
                  </a:txBody>
                  <a:tcPr marL="7483" marR="7483" marT="7483" marB="0" anchor="ctr"/>
                </a:tc>
                <a:tc>
                  <a:txBody>
                    <a:bodyPr/>
                    <a:lstStyle/>
                    <a:p>
                      <a:pPr algn="ctr" fontAlgn="ctr"/>
                      <a:r>
                        <a:rPr lang="ru-RU" sz="900" b="1" u="none" strike="noStrike" dirty="0">
                          <a:solidFill>
                            <a:srgbClr val="C00000"/>
                          </a:solidFill>
                        </a:rPr>
                        <a:t>82,4% от подлежащих</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u="none" strike="noStrike"/>
                        <a:t>178</a:t>
                      </a:r>
                      <a:endParaRPr lang="ru-RU" sz="900" b="0" i="0" u="none" strike="noStrike">
                        <a:solidFill>
                          <a:srgbClr val="000000"/>
                        </a:solidFill>
                        <a:latin typeface="Calibri"/>
                      </a:endParaRPr>
                    </a:p>
                  </a:txBody>
                  <a:tcPr marL="7483" marR="7483" marT="7483" marB="0" anchor="ctr"/>
                </a:tc>
                <a:tc>
                  <a:txBody>
                    <a:bodyPr/>
                    <a:lstStyle/>
                    <a:p>
                      <a:pPr algn="ctr" fontAlgn="ctr"/>
                      <a:r>
                        <a:rPr lang="ru-RU" sz="900" u="none" strike="noStrike"/>
                        <a:t>100% от подлежащих</a:t>
                      </a:r>
                      <a:endParaRPr lang="ru-RU" sz="900" b="0" i="0" u="none" strike="noStrike">
                        <a:solidFill>
                          <a:srgbClr val="000000"/>
                        </a:solidFill>
                        <a:latin typeface="Calibri"/>
                      </a:endParaRPr>
                    </a:p>
                  </a:txBody>
                  <a:tcPr marL="7483" marR="7483" marT="7483" marB="0" anchor="ctr"/>
                </a:tc>
                <a:tc>
                  <a:txBody>
                    <a:bodyPr/>
                    <a:lstStyle/>
                    <a:p>
                      <a:pPr algn="ctr" fontAlgn="ctr"/>
                      <a:r>
                        <a:rPr lang="ru-RU" sz="900" u="none" strike="noStrike"/>
                        <a:t>+5,1</a:t>
                      </a:r>
                      <a:endParaRPr lang="ru-RU" sz="900" b="0" i="0" u="none" strike="noStrike">
                        <a:solidFill>
                          <a:srgbClr val="000000"/>
                        </a:solidFill>
                        <a:latin typeface="Calibri"/>
                      </a:endParaRPr>
                    </a:p>
                  </a:txBody>
                  <a:tcPr marL="7483" marR="7483" marT="7483" marB="0" anchor="ctr"/>
                </a:tc>
              </a:tr>
              <a:tr h="306795">
                <a:tc>
                  <a:txBody>
                    <a:bodyPr/>
                    <a:lstStyle/>
                    <a:p>
                      <a:pPr algn="r" fontAlgn="ctr"/>
                      <a:r>
                        <a:rPr lang="ru-RU" sz="900" u="none" strike="noStrike" dirty="0" smtClean="0"/>
                        <a:t>из </a:t>
                      </a:r>
                      <a:r>
                        <a:rPr lang="ru-RU" sz="900" u="none" strike="noStrike" dirty="0"/>
                        <a:t>них осмотрено с привлечением специалистов</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b="1" u="none" strike="noStrike" dirty="0" smtClean="0">
                          <a:solidFill>
                            <a:srgbClr val="C00000"/>
                          </a:solidFill>
                        </a:rPr>
                        <a:t>133</a:t>
                      </a:r>
                      <a:endParaRPr lang="ru-RU" sz="900" b="1" i="0" u="none" strike="noStrike" dirty="0" smtClean="0">
                        <a:solidFill>
                          <a:srgbClr val="C00000"/>
                        </a:solidFill>
                        <a:latin typeface="Calibri"/>
                      </a:endParaRPr>
                    </a:p>
                  </a:txBody>
                  <a:tcPr marL="7483" marR="7483" marT="7483" marB="0" anchor="ctr"/>
                </a:tc>
                <a:tc>
                  <a:txBody>
                    <a:bodyPr/>
                    <a:lstStyle/>
                    <a:p>
                      <a:pPr algn="ctr" fontAlgn="ctr"/>
                      <a:r>
                        <a:rPr lang="ru-RU" sz="900" b="1" u="none" strike="noStrike" dirty="0" smtClean="0">
                          <a:solidFill>
                            <a:srgbClr val="C00000"/>
                          </a:solidFill>
                        </a:rPr>
                        <a:t>71,1% </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u="none" strike="noStrike" dirty="0" smtClean="0"/>
                        <a:t>126</a:t>
                      </a:r>
                      <a:endParaRPr lang="ru-RU" sz="900" b="0" i="0" u="none" strike="noStrike" dirty="0" smtClean="0">
                        <a:solidFill>
                          <a:srgbClr val="000000"/>
                        </a:solidFill>
                        <a:latin typeface="Calibri"/>
                      </a:endParaRPr>
                    </a:p>
                  </a:txBody>
                  <a:tcPr marL="7483" marR="7483" marT="7483" marB="0" anchor="ctr"/>
                </a:tc>
                <a:tc>
                  <a:txBody>
                    <a:bodyPr/>
                    <a:lstStyle/>
                    <a:p>
                      <a:pPr algn="ctr" fontAlgn="ctr"/>
                      <a:r>
                        <a:rPr lang="ru-RU" sz="900" u="none" strike="noStrike" dirty="0" smtClean="0"/>
                        <a:t>70,8% </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u="none" strike="noStrike" dirty="0"/>
                        <a:t>+5,6</a:t>
                      </a:r>
                      <a:endParaRPr lang="ru-RU" sz="900" b="0" i="0" u="none" strike="noStrike" dirty="0">
                        <a:solidFill>
                          <a:srgbClr val="000000"/>
                        </a:solidFill>
                        <a:latin typeface="Calibri"/>
                      </a:endParaRPr>
                    </a:p>
                  </a:txBody>
                  <a:tcPr marL="7483" marR="7483" marT="7483" marB="0" anchor="ctr"/>
                </a:tc>
              </a:tr>
              <a:tr h="306795">
                <a:tc>
                  <a:txBody>
                    <a:bodyPr/>
                    <a:lstStyle/>
                    <a:p>
                      <a:pPr algn="l" fontAlgn="ctr"/>
                      <a:r>
                        <a:rPr lang="ru-RU" sz="900" u="none" strike="noStrike" spc="-10" dirty="0"/>
                        <a:t>Всего заболеваний у лиц старше трудоспособного возраста</a:t>
                      </a:r>
                      <a:endParaRPr lang="ru-RU" sz="900" b="1" i="0" u="none" strike="noStrike" dirty="0">
                        <a:solidFill>
                          <a:srgbClr val="000000"/>
                        </a:solidFill>
                        <a:latin typeface="Calibri"/>
                      </a:endParaRPr>
                    </a:p>
                  </a:txBody>
                  <a:tcPr marL="7483" marR="7483" marT="7483" marB="0" anchor="ctr"/>
                </a:tc>
                <a:tc>
                  <a:txBody>
                    <a:bodyPr/>
                    <a:lstStyle/>
                    <a:p>
                      <a:pPr algn="ctr" fontAlgn="ctr"/>
                      <a:r>
                        <a:rPr lang="ru-RU" sz="900" b="1" u="none" strike="noStrike" dirty="0">
                          <a:solidFill>
                            <a:srgbClr val="C00000"/>
                          </a:solidFill>
                        </a:rPr>
                        <a:t>21615</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b="1" u="none" strike="noStrike" dirty="0">
                          <a:solidFill>
                            <a:srgbClr val="C00000"/>
                          </a:solidFill>
                        </a:rPr>
                        <a:t>2160,6 на    1000 нас.</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u="none" strike="noStrike" dirty="0"/>
                        <a:t>24276</a:t>
                      </a:r>
                      <a:endParaRPr lang="ru-RU" sz="900" b="1" i="0" u="none" strike="noStrike" dirty="0">
                        <a:solidFill>
                          <a:srgbClr val="000000"/>
                        </a:solidFill>
                        <a:latin typeface="Calibri"/>
                      </a:endParaRPr>
                    </a:p>
                  </a:txBody>
                  <a:tcPr marL="7483" marR="7483" marT="7483" marB="0" anchor="ctr"/>
                </a:tc>
                <a:tc>
                  <a:txBody>
                    <a:bodyPr/>
                    <a:lstStyle/>
                    <a:p>
                      <a:pPr algn="ctr" fontAlgn="ctr"/>
                      <a:r>
                        <a:rPr lang="ru-RU" sz="900" u="none" strike="noStrike"/>
                        <a:t>2311,3 на    1000 нас.</a:t>
                      </a:r>
                      <a:endParaRPr lang="ru-RU" sz="900" b="1" i="0" u="none" strike="noStrike">
                        <a:solidFill>
                          <a:srgbClr val="000000"/>
                        </a:solidFill>
                        <a:latin typeface="Calibri"/>
                      </a:endParaRPr>
                    </a:p>
                  </a:txBody>
                  <a:tcPr marL="7483" marR="7483" marT="7483" marB="0" anchor="ctr"/>
                </a:tc>
                <a:tc>
                  <a:txBody>
                    <a:bodyPr/>
                    <a:lstStyle/>
                    <a:p>
                      <a:pPr algn="ctr" fontAlgn="ctr"/>
                      <a:r>
                        <a:rPr lang="ru-RU" sz="900" u="none" strike="noStrike" dirty="0"/>
                        <a:t>-11,0</a:t>
                      </a:r>
                      <a:endParaRPr lang="ru-RU" sz="900" b="1" i="0" u="none" strike="noStrike" dirty="0">
                        <a:solidFill>
                          <a:srgbClr val="000000"/>
                        </a:solidFill>
                        <a:latin typeface="Calibri"/>
                      </a:endParaRPr>
                    </a:p>
                  </a:txBody>
                  <a:tcPr marL="7483" marR="7483" marT="7483" marB="0" anchor="ctr"/>
                </a:tc>
              </a:tr>
              <a:tr h="306795">
                <a:tc>
                  <a:txBody>
                    <a:bodyPr/>
                    <a:lstStyle/>
                    <a:p>
                      <a:pPr algn="r" fontAlgn="ctr"/>
                      <a:r>
                        <a:rPr lang="ru-RU" sz="900" u="none" strike="noStrike" spc="-10" dirty="0"/>
                        <a:t>в т. ч. с диагнозом, установленным впервые</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b="1" u="none" strike="noStrike" dirty="0">
                          <a:solidFill>
                            <a:srgbClr val="C00000"/>
                          </a:solidFill>
                        </a:rPr>
                        <a:t>4522</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b="1" u="none" strike="noStrike" dirty="0">
                          <a:solidFill>
                            <a:srgbClr val="C00000"/>
                          </a:solidFill>
                        </a:rPr>
                        <a:t>452,0 на  1000 нас.</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u="none" strike="noStrike" dirty="0"/>
                        <a:t>4795</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u="none" strike="noStrike" dirty="0"/>
                        <a:t>456,5 на  1000 нас.</a:t>
                      </a:r>
                      <a:endParaRPr lang="ru-RU" sz="900" b="0" i="0" u="none" strike="noStrike" dirty="0">
                        <a:solidFill>
                          <a:srgbClr val="000000"/>
                        </a:solidFill>
                        <a:latin typeface="Calibri"/>
                      </a:endParaRPr>
                    </a:p>
                  </a:txBody>
                  <a:tcPr marL="7483" marR="7483" marT="7483" marB="0" anchor="ctr"/>
                </a:tc>
                <a:tc>
                  <a:txBody>
                    <a:bodyPr/>
                    <a:lstStyle/>
                    <a:p>
                      <a:pPr algn="ctr" fontAlgn="ctr"/>
                      <a:r>
                        <a:rPr lang="ru-RU" sz="900" u="none" strike="noStrike" dirty="0"/>
                        <a:t>-5,7</a:t>
                      </a:r>
                      <a:endParaRPr lang="ru-RU" sz="900" b="0" i="0" u="none" strike="noStrike" dirty="0">
                        <a:solidFill>
                          <a:srgbClr val="000000"/>
                        </a:solidFill>
                        <a:latin typeface="Calibri"/>
                      </a:endParaRPr>
                    </a:p>
                  </a:txBody>
                  <a:tcPr marL="7483" marR="7483" marT="7483" marB="0" anchor="ctr"/>
                </a:tc>
              </a:tr>
              <a:tr h="456452">
                <a:tc>
                  <a:txBody>
                    <a:bodyPr/>
                    <a:lstStyle/>
                    <a:p>
                      <a:pPr algn="l" fontAlgn="ctr"/>
                      <a:r>
                        <a:rPr lang="ru-RU" sz="900" u="none" strike="noStrike" spc="-15" dirty="0"/>
                        <a:t>Состоит на диспансерном учете</a:t>
                      </a:r>
                      <a:endParaRPr lang="ru-RU" sz="900" b="1" i="0" u="none" strike="noStrike" dirty="0">
                        <a:solidFill>
                          <a:srgbClr val="000000"/>
                        </a:solidFill>
                        <a:latin typeface="Calibri"/>
                      </a:endParaRPr>
                    </a:p>
                  </a:txBody>
                  <a:tcPr marL="7483" marR="7483" marT="7483" marB="0" anchor="ctr"/>
                </a:tc>
                <a:tc>
                  <a:txBody>
                    <a:bodyPr/>
                    <a:lstStyle/>
                    <a:p>
                      <a:pPr algn="ctr" fontAlgn="ctr"/>
                      <a:r>
                        <a:rPr lang="ru-RU" sz="900" b="1" u="none" strike="noStrike" dirty="0">
                          <a:solidFill>
                            <a:srgbClr val="C00000"/>
                          </a:solidFill>
                        </a:rPr>
                        <a:t>9863</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b="1" u="none" strike="noStrike" dirty="0">
                          <a:solidFill>
                            <a:srgbClr val="C00000"/>
                          </a:solidFill>
                        </a:rPr>
                        <a:t>30,0% от зарегистрированных пациентов</a:t>
                      </a:r>
                      <a:endParaRPr lang="ru-RU" sz="900" b="1" i="0" u="none" strike="noStrike" dirty="0">
                        <a:solidFill>
                          <a:srgbClr val="C00000"/>
                        </a:solidFill>
                        <a:latin typeface="Calibri"/>
                      </a:endParaRPr>
                    </a:p>
                  </a:txBody>
                  <a:tcPr marL="7483" marR="7483" marT="7483" marB="0" anchor="ctr"/>
                </a:tc>
                <a:tc>
                  <a:txBody>
                    <a:bodyPr/>
                    <a:lstStyle/>
                    <a:p>
                      <a:pPr algn="ctr" fontAlgn="ctr"/>
                      <a:r>
                        <a:rPr lang="ru-RU" sz="900" u="none" strike="noStrike" dirty="0"/>
                        <a:t>8845</a:t>
                      </a:r>
                      <a:endParaRPr lang="ru-RU" sz="900" b="1" i="0" u="none" strike="noStrike" dirty="0">
                        <a:solidFill>
                          <a:srgbClr val="000000"/>
                        </a:solidFill>
                        <a:latin typeface="Calibri"/>
                      </a:endParaRPr>
                    </a:p>
                  </a:txBody>
                  <a:tcPr marL="7483" marR="7483" marT="7483" marB="0" anchor="ctr"/>
                </a:tc>
                <a:tc>
                  <a:txBody>
                    <a:bodyPr/>
                    <a:lstStyle/>
                    <a:p>
                      <a:pPr algn="ctr" fontAlgn="ctr"/>
                      <a:r>
                        <a:rPr lang="ru-RU" sz="900" u="none" strike="noStrike" dirty="0"/>
                        <a:t>84,2 % от зарегистрированных пациентов</a:t>
                      </a:r>
                      <a:endParaRPr lang="ru-RU" sz="900" b="1" i="0" u="none" strike="noStrike" dirty="0">
                        <a:solidFill>
                          <a:srgbClr val="000000"/>
                        </a:solidFill>
                        <a:latin typeface="Calibri"/>
                      </a:endParaRPr>
                    </a:p>
                  </a:txBody>
                  <a:tcPr marL="7483" marR="7483" marT="7483" marB="0" anchor="ctr"/>
                </a:tc>
                <a:tc>
                  <a:txBody>
                    <a:bodyPr/>
                    <a:lstStyle/>
                    <a:p>
                      <a:pPr algn="ctr" fontAlgn="ctr"/>
                      <a:r>
                        <a:rPr lang="ru-RU" sz="900" u="none" strike="noStrike" dirty="0"/>
                        <a:t>+11,5</a:t>
                      </a:r>
                      <a:endParaRPr lang="ru-RU" sz="900" b="1" i="0" u="none" strike="noStrike" dirty="0">
                        <a:solidFill>
                          <a:srgbClr val="000000"/>
                        </a:solidFill>
                        <a:latin typeface="Calibri"/>
                      </a:endParaRPr>
                    </a:p>
                  </a:txBody>
                  <a:tcPr marL="7483" marR="7483" marT="7483" marB="0" anchor="ctr"/>
                </a:tc>
              </a:tr>
            </a:tbl>
          </a:graphicData>
        </a:graphic>
      </p:graphicFrame>
      <p:sp>
        <p:nvSpPr>
          <p:cNvPr id="9" name="Google Shape;86;p13"/>
          <p:cNvSpPr txBox="1">
            <a:spLocks/>
          </p:cNvSpPr>
          <p:nvPr/>
        </p:nvSpPr>
        <p:spPr>
          <a:xfrm>
            <a:off x="1979712" y="123478"/>
            <a:ext cx="6912768" cy="812170"/>
          </a:xfrm>
          <a:prstGeom prst="rect">
            <a:avLst/>
          </a:prstGeom>
          <a:noFill/>
          <a:ln>
            <a:noFill/>
          </a:ln>
        </p:spPr>
        <p:txBody>
          <a:bodyPr spcFirstLastPara="1" wrap="square" lIns="91425" tIns="91425" rIns="91425" bIns="91425" anchor="ctr" anchorCtr="0">
            <a:noAutofit/>
          </a:bodyPr>
          <a:lstStyle/>
          <a:p>
            <a:pPr lvl="0" algn="ctr">
              <a:lnSpc>
                <a:spcPct val="80000"/>
              </a:lnSpc>
              <a:buSzPts val="2000"/>
            </a:pPr>
            <a:r>
              <a:rPr lang="ru-RU" sz="1800" b="1" dirty="0" smtClean="0">
                <a:solidFill>
                  <a:srgbClr val="C00000"/>
                </a:solidFill>
                <a:latin typeface="Calibri" pitchFamily="34" charset="0"/>
                <a:cs typeface="Calibri" pitchFamily="34" charset="0"/>
              </a:rPr>
              <a:t>Сравнительные данные количественных показателей медицинского обеспечения населения пожилого возраста</a:t>
            </a:r>
            <a:endParaRPr kumimoji="0" lang="ru-RU" sz="1800" b="1" i="0" u="none" strike="noStrike" kern="0" cap="none" spc="0" normalizeH="0" baseline="0" noProof="0" dirty="0">
              <a:ln>
                <a:noFill/>
              </a:ln>
              <a:solidFill>
                <a:srgbClr val="C00000"/>
              </a:solidFill>
              <a:effectLst/>
              <a:uLnTx/>
              <a:uFillTx/>
              <a:latin typeface="Calibri" pitchFamily="34" charset="0"/>
              <a:ea typeface="Lora"/>
              <a:cs typeface="Calibri" pitchFamily="34" charset="0"/>
              <a:sym typeface="Lora"/>
            </a:endParaRPr>
          </a:p>
        </p:txBody>
      </p:sp>
      <p:sp>
        <p:nvSpPr>
          <p:cNvPr id="10" name="Овал 9"/>
          <p:cNvSpPr/>
          <p:nvPr/>
        </p:nvSpPr>
        <p:spPr>
          <a:xfrm>
            <a:off x="107504" y="123478"/>
            <a:ext cx="1656184" cy="15841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3200" b="1" dirty="0" smtClean="0">
                <a:latin typeface="Calibri" pitchFamily="34" charset="0"/>
                <a:cs typeface="Calibri" pitchFamily="34" charset="0"/>
              </a:rPr>
              <a:t>МО</a:t>
            </a:r>
          </a:p>
          <a:p>
            <a:pPr algn="ctr"/>
            <a:r>
              <a:rPr lang="ru-RU" sz="1100" b="1" dirty="0" smtClean="0">
                <a:latin typeface="Calibri" pitchFamily="34" charset="0"/>
                <a:cs typeface="Calibri" pitchFamily="34" charset="0"/>
              </a:rPr>
              <a:t>медосмотр</a:t>
            </a:r>
            <a:endParaRPr lang="ru-RU" sz="1100" b="1" dirty="0">
              <a:latin typeface="Calibri" pitchFamily="34" charset="0"/>
              <a:cs typeface="Calibri" pitchFamily="34" charset="0"/>
            </a:endParaRPr>
          </a:p>
        </p:txBody>
      </p:sp>
      <p:pic>
        <p:nvPicPr>
          <p:cNvPr id="11" name="Рисунок 10" descr="D:\Мои новые документы\Презентация\ФОТО от КОРРЕСПОНДЕНТА 2011\IMG_2534.JPG"/>
          <p:cNvPicPr/>
          <p:nvPr/>
        </p:nvPicPr>
        <p:blipFill>
          <a:blip r:embed="rId3"/>
          <a:srcRect/>
          <a:stretch>
            <a:fillRect/>
          </a:stretch>
        </p:blipFill>
        <p:spPr bwMode="auto">
          <a:xfrm>
            <a:off x="251520" y="1851670"/>
            <a:ext cx="2324019"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Рисунок 14" descr="D:\Мои новые документы\Презентация\ФОТО от КОРРЕСПОНДЕНТА 2011\IMG_2689.JPG"/>
          <p:cNvPicPr/>
          <p:nvPr/>
        </p:nvPicPr>
        <p:blipFill>
          <a:blip r:embed="rId4"/>
          <a:srcRect/>
          <a:stretch>
            <a:fillRect/>
          </a:stretch>
        </p:blipFill>
        <p:spPr bwMode="auto">
          <a:xfrm>
            <a:off x="251520" y="3507854"/>
            <a:ext cx="1872208" cy="1306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p13"/>
          <p:cNvSpPr txBox="1">
            <a:spLocks/>
          </p:cNvSpPr>
          <p:nvPr/>
        </p:nvSpPr>
        <p:spPr>
          <a:xfrm>
            <a:off x="1979712" y="123478"/>
            <a:ext cx="6912768" cy="812170"/>
          </a:xfrm>
          <a:prstGeom prst="rect">
            <a:avLst/>
          </a:prstGeom>
          <a:noFill/>
          <a:ln>
            <a:noFill/>
          </a:ln>
        </p:spPr>
        <p:txBody>
          <a:bodyPr spcFirstLastPara="1" wrap="square" lIns="91425" tIns="91425" rIns="91425" bIns="91425" anchor="ctr" anchorCtr="0">
            <a:noAutofit/>
          </a:bodyPr>
          <a:lstStyle/>
          <a:p>
            <a:pPr lvl="0" algn="ctr">
              <a:lnSpc>
                <a:spcPct val="80000"/>
              </a:lnSpc>
              <a:buSzPts val="2000"/>
            </a:pPr>
            <a:r>
              <a:rPr lang="ru-RU" sz="2500" b="1" dirty="0" err="1" smtClean="0">
                <a:solidFill>
                  <a:srgbClr val="C00000"/>
                </a:solidFill>
                <a:latin typeface="Calibri" pitchFamily="34" charset="0"/>
                <a:cs typeface="Calibri" pitchFamily="34" charset="0"/>
              </a:rPr>
              <a:t>Стационарзамещающие</a:t>
            </a:r>
            <a:r>
              <a:rPr lang="ru-RU" sz="2500" b="1" dirty="0" smtClean="0">
                <a:solidFill>
                  <a:srgbClr val="C00000"/>
                </a:solidFill>
                <a:latin typeface="Calibri" pitchFamily="34" charset="0"/>
                <a:cs typeface="Calibri" pitchFamily="34" charset="0"/>
              </a:rPr>
              <a:t> технологии</a:t>
            </a:r>
            <a:endParaRPr kumimoji="0" lang="ru-RU" sz="2500" b="1" i="0" u="none" strike="noStrike" kern="0" cap="none" spc="0" normalizeH="0" baseline="0" noProof="0" dirty="0">
              <a:ln>
                <a:noFill/>
              </a:ln>
              <a:solidFill>
                <a:srgbClr val="C00000"/>
              </a:solidFill>
              <a:effectLst/>
              <a:uLnTx/>
              <a:uFillTx/>
              <a:latin typeface="Calibri" pitchFamily="34" charset="0"/>
              <a:ea typeface="Lora"/>
              <a:cs typeface="Calibri" pitchFamily="34" charset="0"/>
              <a:sym typeface="Lora"/>
            </a:endParaRPr>
          </a:p>
        </p:txBody>
      </p:sp>
      <p:sp>
        <p:nvSpPr>
          <p:cNvPr id="13" name="Google Shape;92;p13"/>
          <p:cNvSpPr txBox="1"/>
          <p:nvPr/>
        </p:nvSpPr>
        <p:spPr>
          <a:xfrm>
            <a:off x="179512" y="1203598"/>
            <a:ext cx="8424936" cy="360040"/>
          </a:xfrm>
          <a:prstGeom prst="rect">
            <a:avLst/>
          </a:prstGeom>
          <a:noFill/>
          <a:ln>
            <a:noFill/>
          </a:ln>
        </p:spPr>
        <p:txBody>
          <a:bodyPr spcFirstLastPara="1" wrap="square" lIns="91425" tIns="91425" rIns="91425" bIns="91425" anchor="t" anchorCtr="0">
            <a:noAutofit/>
          </a:bodyPr>
          <a:lstStyle/>
          <a:p>
            <a:pPr>
              <a:lnSpc>
                <a:spcPct val="80000"/>
              </a:lnSpc>
              <a:spcBef>
                <a:spcPts val="600"/>
              </a:spcBef>
              <a:spcAft>
                <a:spcPts val="600"/>
              </a:spcAft>
              <a:buFont typeface="Arial" pitchFamily="34" charset="0"/>
              <a:buChar char="•"/>
            </a:pPr>
            <a:r>
              <a:rPr lang="ru-RU" sz="1800" b="1" dirty="0" smtClean="0">
                <a:solidFill>
                  <a:srgbClr val="0070C0"/>
                </a:solidFill>
                <a:latin typeface="Calibri" pitchFamily="34" charset="0"/>
                <a:cs typeface="Calibri" pitchFamily="34" charset="0"/>
              </a:rPr>
              <a:t>Отделение дневного пребывания</a:t>
            </a:r>
          </a:p>
          <a:p>
            <a:pPr>
              <a:lnSpc>
                <a:spcPct val="80000"/>
              </a:lnSpc>
              <a:spcBef>
                <a:spcPts val="600"/>
              </a:spcBef>
              <a:spcAft>
                <a:spcPts val="600"/>
              </a:spcAft>
              <a:buFont typeface="Arial" pitchFamily="34" charset="0"/>
              <a:buChar char="•"/>
            </a:pPr>
            <a:endParaRPr dirty="0">
              <a:latin typeface="Calibri" pitchFamily="34" charset="0"/>
              <a:ea typeface="Quattrocento Sans"/>
              <a:cs typeface="Calibri" pitchFamily="34" charset="0"/>
              <a:sym typeface="Quattrocento Sans"/>
            </a:endParaRPr>
          </a:p>
        </p:txBody>
      </p:sp>
      <p:sp>
        <p:nvSpPr>
          <p:cNvPr id="14" name="Google Shape;92;p13"/>
          <p:cNvSpPr txBox="1"/>
          <p:nvPr/>
        </p:nvSpPr>
        <p:spPr>
          <a:xfrm>
            <a:off x="107504" y="3003798"/>
            <a:ext cx="8424936" cy="432048"/>
          </a:xfrm>
          <a:prstGeom prst="rect">
            <a:avLst/>
          </a:prstGeom>
          <a:noFill/>
          <a:ln>
            <a:noFill/>
          </a:ln>
        </p:spPr>
        <p:txBody>
          <a:bodyPr spcFirstLastPara="1" wrap="square" lIns="91425" tIns="91425" rIns="91425" bIns="91425" anchor="t" anchorCtr="0">
            <a:noAutofit/>
          </a:bodyPr>
          <a:lstStyle/>
          <a:p>
            <a:pPr>
              <a:lnSpc>
                <a:spcPct val="80000"/>
              </a:lnSpc>
              <a:spcBef>
                <a:spcPts val="600"/>
              </a:spcBef>
              <a:spcAft>
                <a:spcPts val="600"/>
              </a:spcAft>
              <a:buFont typeface="Arial" pitchFamily="34" charset="0"/>
              <a:buChar char="•"/>
            </a:pPr>
            <a:r>
              <a:rPr lang="ru-RU" sz="1800" b="1" dirty="0" smtClean="0">
                <a:solidFill>
                  <a:srgbClr val="00B050"/>
                </a:solidFill>
                <a:latin typeface="Calibri" pitchFamily="34" charset="0"/>
                <a:cs typeface="Calibri" pitchFamily="34" charset="0"/>
              </a:rPr>
              <a:t>Стационар на дому </a:t>
            </a:r>
          </a:p>
          <a:p>
            <a:pPr>
              <a:lnSpc>
                <a:spcPct val="80000"/>
              </a:lnSpc>
              <a:spcBef>
                <a:spcPts val="600"/>
              </a:spcBef>
              <a:spcAft>
                <a:spcPts val="600"/>
              </a:spcAft>
              <a:buFont typeface="Arial" pitchFamily="34" charset="0"/>
              <a:buChar char="•"/>
            </a:pPr>
            <a:endParaRPr dirty="0">
              <a:latin typeface="Calibri" pitchFamily="34" charset="0"/>
              <a:ea typeface="Quattrocento Sans"/>
              <a:cs typeface="Calibri" pitchFamily="34" charset="0"/>
              <a:sym typeface="Quattrocento Sans"/>
            </a:endParaRPr>
          </a:p>
        </p:txBody>
      </p:sp>
      <p:graphicFrame>
        <p:nvGraphicFramePr>
          <p:cNvPr id="17" name="Таблица 16"/>
          <p:cNvGraphicFramePr>
            <a:graphicFrameLocks noGrp="1"/>
          </p:cNvGraphicFramePr>
          <p:nvPr/>
        </p:nvGraphicFramePr>
        <p:xfrm>
          <a:off x="251520" y="3543300"/>
          <a:ext cx="5544617" cy="1148318"/>
        </p:xfrm>
        <a:graphic>
          <a:graphicData uri="http://schemas.openxmlformats.org/drawingml/2006/table">
            <a:tbl>
              <a:tblPr>
                <a:tableStyleId>{8799B23B-EC83-4686-B30A-512413B5E67A}</a:tableStyleId>
              </a:tblPr>
              <a:tblGrid>
                <a:gridCol w="2880320"/>
                <a:gridCol w="936104"/>
                <a:gridCol w="792088"/>
                <a:gridCol w="936105"/>
              </a:tblGrid>
              <a:tr h="180578">
                <a:tc>
                  <a:txBody>
                    <a:bodyPr/>
                    <a:lstStyle/>
                    <a:p>
                      <a:pPr algn="l" fontAlgn="ctr"/>
                      <a:r>
                        <a:rPr lang="ru-RU" sz="1100" b="1" u="none" strike="noStrike" dirty="0">
                          <a:solidFill>
                            <a:schemeClr val="bg1"/>
                          </a:solidFill>
                          <a:latin typeface="Calibri" pitchFamily="34" charset="0"/>
                          <a:cs typeface="Calibri" pitchFamily="34" charset="0"/>
                        </a:rPr>
                        <a:t>Показатели</a:t>
                      </a:r>
                      <a:endParaRPr lang="ru-RU" sz="1100" b="1" i="0" u="none" strike="noStrike" dirty="0">
                        <a:solidFill>
                          <a:schemeClr val="bg1"/>
                        </a:solidFill>
                        <a:latin typeface="Calibri" pitchFamily="34" charset="0"/>
                        <a:cs typeface="Calibri" pitchFamily="34" charset="0"/>
                      </a:endParaRPr>
                    </a:p>
                  </a:txBody>
                  <a:tcPr marL="9525" marR="9525" marT="9525" marB="0" anchor="ctr">
                    <a:solidFill>
                      <a:srgbClr val="007033"/>
                    </a:solidFill>
                  </a:tcPr>
                </a:tc>
                <a:tc>
                  <a:txBody>
                    <a:bodyPr/>
                    <a:lstStyle/>
                    <a:p>
                      <a:pPr algn="ctr" fontAlgn="ctr"/>
                      <a:r>
                        <a:rPr lang="ru-RU" sz="1100" b="1" u="none" strike="noStrike" dirty="0">
                          <a:solidFill>
                            <a:schemeClr val="bg1"/>
                          </a:solidFill>
                          <a:latin typeface="Calibri" pitchFamily="34" charset="0"/>
                          <a:cs typeface="Calibri" pitchFamily="34" charset="0"/>
                        </a:rPr>
                        <a:t>01.07.2021</a:t>
                      </a:r>
                      <a:endParaRPr lang="ru-RU" sz="1100" b="1" i="0" u="none" strike="noStrike" dirty="0">
                        <a:solidFill>
                          <a:schemeClr val="bg1"/>
                        </a:solidFill>
                        <a:latin typeface="Calibri" pitchFamily="34" charset="0"/>
                        <a:cs typeface="Calibri" pitchFamily="34" charset="0"/>
                      </a:endParaRPr>
                    </a:p>
                  </a:txBody>
                  <a:tcPr marL="9525" marR="9525" marT="9525" marB="0" anchor="ctr">
                    <a:solidFill>
                      <a:srgbClr val="007033"/>
                    </a:solidFill>
                  </a:tcPr>
                </a:tc>
                <a:tc>
                  <a:txBody>
                    <a:bodyPr/>
                    <a:lstStyle/>
                    <a:p>
                      <a:pPr algn="ctr" fontAlgn="ctr"/>
                      <a:r>
                        <a:rPr lang="ru-RU" sz="1100" b="1" u="none" strike="noStrike" dirty="0">
                          <a:solidFill>
                            <a:schemeClr val="bg1"/>
                          </a:solidFill>
                          <a:latin typeface="Calibri" pitchFamily="34" charset="0"/>
                          <a:cs typeface="Calibri" pitchFamily="34" charset="0"/>
                        </a:rPr>
                        <a:t>01.07.2020</a:t>
                      </a:r>
                      <a:endParaRPr lang="ru-RU" sz="1100" b="1" i="0" u="none" strike="noStrike" dirty="0">
                        <a:solidFill>
                          <a:schemeClr val="bg1"/>
                        </a:solidFill>
                        <a:latin typeface="Calibri" pitchFamily="34" charset="0"/>
                        <a:cs typeface="Calibri" pitchFamily="34" charset="0"/>
                      </a:endParaRPr>
                    </a:p>
                  </a:txBody>
                  <a:tcPr marL="9525" marR="9525" marT="9525" marB="0" anchor="ctr">
                    <a:solidFill>
                      <a:srgbClr val="007033"/>
                    </a:solidFill>
                  </a:tcPr>
                </a:tc>
                <a:tc>
                  <a:txBody>
                    <a:bodyPr/>
                    <a:lstStyle/>
                    <a:p>
                      <a:pPr algn="ctr" fontAlgn="ctr"/>
                      <a:r>
                        <a:rPr lang="ru-RU" sz="1100" b="1" u="none" strike="noStrike" dirty="0">
                          <a:solidFill>
                            <a:schemeClr val="bg1"/>
                          </a:solidFill>
                          <a:latin typeface="Calibri" pitchFamily="34" charset="0"/>
                          <a:cs typeface="Calibri" pitchFamily="34" charset="0"/>
                        </a:rPr>
                        <a:t>Динамика</a:t>
                      </a:r>
                      <a:r>
                        <a:rPr lang="ru-RU" sz="1100" b="1" u="none" strike="noStrike" dirty="0" smtClean="0">
                          <a:solidFill>
                            <a:schemeClr val="bg1"/>
                          </a:solidFill>
                          <a:latin typeface="Calibri" pitchFamily="34" charset="0"/>
                          <a:cs typeface="Calibri" pitchFamily="34" charset="0"/>
                        </a:rPr>
                        <a:t>, %</a:t>
                      </a:r>
                      <a:endParaRPr lang="ru-RU" sz="1100" b="1" i="0" u="none" strike="noStrike" dirty="0">
                        <a:solidFill>
                          <a:schemeClr val="bg1"/>
                        </a:solidFill>
                        <a:latin typeface="Calibri" pitchFamily="34" charset="0"/>
                        <a:cs typeface="Calibri" pitchFamily="34" charset="0"/>
                      </a:endParaRPr>
                    </a:p>
                  </a:txBody>
                  <a:tcPr marL="9525" marR="9525" marT="9525" marB="0" anchor="ctr">
                    <a:solidFill>
                      <a:srgbClr val="007033"/>
                    </a:solidFill>
                  </a:tcPr>
                </a:tc>
              </a:tr>
              <a:tr h="200025">
                <a:tc>
                  <a:txBody>
                    <a:bodyPr/>
                    <a:lstStyle/>
                    <a:p>
                      <a:pPr>
                        <a:spcAft>
                          <a:spcPts val="0"/>
                        </a:spcAft>
                      </a:pPr>
                      <a:r>
                        <a:rPr lang="ru-RU" sz="1100" dirty="0">
                          <a:latin typeface="Calibri" pitchFamily="34" charset="0"/>
                          <a:cs typeface="Calibri" pitchFamily="34" charset="0"/>
                        </a:rPr>
                        <a:t>Всего пролечено в стационарах на дому</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264</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181</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+45,9</a:t>
                      </a:r>
                      <a:endParaRPr lang="ru-RU" sz="1000" dirty="0">
                        <a:latin typeface="Calibri" pitchFamily="34" charset="0"/>
                        <a:ea typeface="Times New Roman"/>
                        <a:cs typeface="Calibri" pitchFamily="34" charset="0"/>
                      </a:endParaRPr>
                    </a:p>
                  </a:txBody>
                  <a:tcPr marL="68580" marR="68580" marT="0" marB="0" anchor="ctr"/>
                </a:tc>
              </a:tr>
              <a:tr h="200025">
                <a:tc>
                  <a:txBody>
                    <a:bodyPr/>
                    <a:lstStyle/>
                    <a:p>
                      <a:pPr>
                        <a:spcAft>
                          <a:spcPts val="0"/>
                        </a:spcAft>
                      </a:pPr>
                      <a:r>
                        <a:rPr lang="ru-RU" sz="1100" dirty="0">
                          <a:latin typeface="Calibri" pitchFamily="34" charset="0"/>
                          <a:cs typeface="Calibri" pitchFamily="34" charset="0"/>
                        </a:rPr>
                        <a:t>Из них старше 60 лет</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256</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175</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+46,3</a:t>
                      </a:r>
                      <a:endParaRPr lang="ru-RU" sz="1000" dirty="0">
                        <a:latin typeface="Calibri" pitchFamily="34" charset="0"/>
                        <a:ea typeface="Times New Roman"/>
                        <a:cs typeface="Calibri" pitchFamily="34" charset="0"/>
                      </a:endParaRPr>
                    </a:p>
                  </a:txBody>
                  <a:tcPr marL="68580" marR="68580" marT="0" marB="0" anchor="ctr"/>
                </a:tc>
              </a:tr>
              <a:tr h="200025">
                <a:tc>
                  <a:txBody>
                    <a:bodyPr/>
                    <a:lstStyle/>
                    <a:p>
                      <a:pPr>
                        <a:spcAft>
                          <a:spcPts val="0"/>
                        </a:spcAft>
                      </a:pPr>
                      <a:r>
                        <a:rPr lang="ru-RU" sz="1100" dirty="0">
                          <a:latin typeface="Calibri" pitchFamily="34" charset="0"/>
                          <a:cs typeface="Calibri" pitchFamily="34" charset="0"/>
                        </a:rPr>
                        <a:t>Удельный вес от всех пролеченных</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97,0</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96,7</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+0,3</a:t>
                      </a:r>
                      <a:endParaRPr lang="ru-RU" sz="1000" dirty="0">
                        <a:latin typeface="Calibri" pitchFamily="34" charset="0"/>
                        <a:ea typeface="Times New Roman"/>
                        <a:cs typeface="Calibri" pitchFamily="34" charset="0"/>
                      </a:endParaRPr>
                    </a:p>
                  </a:txBody>
                  <a:tcPr marL="68580" marR="68580" marT="0" marB="0" anchor="ctr"/>
                </a:tc>
              </a:tr>
              <a:tr h="44549">
                <a:tc>
                  <a:txBody>
                    <a:bodyPr/>
                    <a:lstStyle/>
                    <a:p>
                      <a:pPr>
                        <a:spcAft>
                          <a:spcPts val="0"/>
                        </a:spcAft>
                      </a:pPr>
                      <a:r>
                        <a:rPr lang="ru-RU" sz="1100">
                          <a:latin typeface="Calibri" pitchFamily="34" charset="0"/>
                          <a:cs typeface="Calibri" pitchFamily="34" charset="0"/>
                        </a:rPr>
                        <a:t>Проведено койко-дней лицами старше 60 лет</a:t>
                      </a:r>
                      <a:endParaRPr lang="ru-RU" sz="100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2349</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1910</a:t>
                      </a:r>
                      <a:endParaRPr lang="ru-RU" sz="1000" dirty="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+23,0</a:t>
                      </a:r>
                      <a:endParaRPr lang="ru-RU" sz="1000" dirty="0">
                        <a:latin typeface="Calibri" pitchFamily="34" charset="0"/>
                        <a:ea typeface="Times New Roman"/>
                        <a:cs typeface="Calibri" pitchFamily="34" charset="0"/>
                      </a:endParaRPr>
                    </a:p>
                  </a:txBody>
                  <a:tcPr marL="68580" marR="68580" marT="0" marB="0" anchor="ctr"/>
                </a:tc>
              </a:tr>
              <a:tr h="200025">
                <a:tc>
                  <a:txBody>
                    <a:bodyPr/>
                    <a:lstStyle/>
                    <a:p>
                      <a:pPr>
                        <a:spcAft>
                          <a:spcPts val="0"/>
                        </a:spcAft>
                      </a:pPr>
                      <a:r>
                        <a:rPr lang="ru-RU" sz="1100">
                          <a:latin typeface="Calibri" pitchFamily="34" charset="0"/>
                          <a:cs typeface="Calibri" pitchFamily="34" charset="0"/>
                        </a:rPr>
                        <a:t>СДЛ лиц старше 60 лет</a:t>
                      </a:r>
                      <a:endParaRPr lang="ru-RU" sz="100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a:latin typeface="Calibri" pitchFamily="34" charset="0"/>
                          <a:cs typeface="Calibri" pitchFamily="34" charset="0"/>
                        </a:rPr>
                        <a:t>9,1</a:t>
                      </a:r>
                      <a:endParaRPr lang="ru-RU" sz="100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a:latin typeface="Calibri" pitchFamily="34" charset="0"/>
                          <a:cs typeface="Calibri" pitchFamily="34" charset="0"/>
                        </a:rPr>
                        <a:t>10,6</a:t>
                      </a:r>
                      <a:endParaRPr lang="ru-RU" sz="1000">
                        <a:latin typeface="Calibri" pitchFamily="34" charset="0"/>
                        <a:ea typeface="Times New Roman"/>
                        <a:cs typeface="Calibri" pitchFamily="34" charset="0"/>
                      </a:endParaRPr>
                    </a:p>
                  </a:txBody>
                  <a:tcPr marL="68580" marR="68580" marT="0" marB="0"/>
                </a:tc>
                <a:tc>
                  <a:txBody>
                    <a:bodyPr/>
                    <a:lstStyle/>
                    <a:p>
                      <a:pPr algn="ctr">
                        <a:spcAft>
                          <a:spcPts val="0"/>
                        </a:spcAft>
                      </a:pPr>
                      <a:r>
                        <a:rPr lang="ru-RU" sz="1100" dirty="0">
                          <a:latin typeface="Calibri" pitchFamily="34" charset="0"/>
                          <a:cs typeface="Calibri" pitchFamily="34" charset="0"/>
                        </a:rPr>
                        <a:t>-14,2</a:t>
                      </a:r>
                      <a:endParaRPr lang="ru-RU" sz="1000" dirty="0">
                        <a:latin typeface="Calibri" pitchFamily="34" charset="0"/>
                        <a:ea typeface="Times New Roman"/>
                        <a:cs typeface="Calibri" pitchFamily="34" charset="0"/>
                      </a:endParaRPr>
                    </a:p>
                  </a:txBody>
                  <a:tcPr marL="68580" marR="68580" marT="0" marB="0" anchor="ctr"/>
                </a:tc>
              </a:tr>
            </a:tbl>
          </a:graphicData>
        </a:graphic>
      </p:graphicFrame>
      <p:graphicFrame>
        <p:nvGraphicFramePr>
          <p:cNvPr id="18" name="Таблица 17"/>
          <p:cNvGraphicFramePr>
            <a:graphicFrameLocks noGrp="1"/>
          </p:cNvGraphicFramePr>
          <p:nvPr/>
        </p:nvGraphicFramePr>
        <p:xfrm>
          <a:off x="251520" y="1707654"/>
          <a:ext cx="5544617" cy="1193289"/>
        </p:xfrm>
        <a:graphic>
          <a:graphicData uri="http://schemas.openxmlformats.org/drawingml/2006/table">
            <a:tbl>
              <a:tblPr>
                <a:tableStyleId>{5C22544A-7EE6-4342-B048-85BDC9FD1C3A}</a:tableStyleId>
              </a:tblPr>
              <a:tblGrid>
                <a:gridCol w="2880320"/>
                <a:gridCol w="936104"/>
                <a:gridCol w="792088"/>
                <a:gridCol w="936105"/>
              </a:tblGrid>
              <a:tr h="216024">
                <a:tc>
                  <a:txBody>
                    <a:bodyPr/>
                    <a:lstStyle/>
                    <a:p>
                      <a:pPr algn="l" fontAlgn="ctr"/>
                      <a:r>
                        <a:rPr lang="ru-RU" sz="1100" b="1" u="none" strike="noStrike" dirty="0">
                          <a:solidFill>
                            <a:schemeClr val="bg1"/>
                          </a:solidFill>
                          <a:latin typeface="Calibri" pitchFamily="34" charset="0"/>
                          <a:cs typeface="Calibri" pitchFamily="34" charset="0"/>
                        </a:rPr>
                        <a:t>Показатели</a:t>
                      </a:r>
                      <a:endParaRPr lang="ru-RU" sz="1100" b="1" i="0" u="none" strike="noStrike" dirty="0">
                        <a:solidFill>
                          <a:schemeClr val="bg1"/>
                        </a:solidFill>
                        <a:latin typeface="Calibri" pitchFamily="34" charset="0"/>
                        <a:cs typeface="Calibri" pitchFamily="34" charset="0"/>
                      </a:endParaRPr>
                    </a:p>
                  </a:txBody>
                  <a:tcPr marL="9525" marR="9525" marT="9525" marB="0" anchor="ctr">
                    <a:solidFill>
                      <a:srgbClr val="0070C0"/>
                    </a:solidFill>
                  </a:tcPr>
                </a:tc>
                <a:tc>
                  <a:txBody>
                    <a:bodyPr/>
                    <a:lstStyle/>
                    <a:p>
                      <a:pPr algn="ctr" fontAlgn="ctr"/>
                      <a:r>
                        <a:rPr lang="ru-RU" sz="1100" b="1" u="none" strike="noStrike" dirty="0">
                          <a:solidFill>
                            <a:schemeClr val="bg1"/>
                          </a:solidFill>
                          <a:latin typeface="Calibri" pitchFamily="34" charset="0"/>
                          <a:cs typeface="Calibri" pitchFamily="34" charset="0"/>
                        </a:rPr>
                        <a:t>01.07.2021</a:t>
                      </a:r>
                      <a:endParaRPr lang="ru-RU" sz="1100" b="1" i="0" u="none" strike="noStrike" dirty="0">
                        <a:solidFill>
                          <a:schemeClr val="bg1"/>
                        </a:solidFill>
                        <a:latin typeface="Calibri" pitchFamily="34" charset="0"/>
                        <a:cs typeface="Calibri" pitchFamily="34" charset="0"/>
                      </a:endParaRPr>
                    </a:p>
                  </a:txBody>
                  <a:tcPr marL="9525" marR="9525" marT="9525" marB="0" anchor="ctr">
                    <a:solidFill>
                      <a:srgbClr val="0070C0"/>
                    </a:solidFill>
                  </a:tcPr>
                </a:tc>
                <a:tc>
                  <a:txBody>
                    <a:bodyPr/>
                    <a:lstStyle/>
                    <a:p>
                      <a:pPr algn="ctr" fontAlgn="ctr"/>
                      <a:r>
                        <a:rPr lang="ru-RU" sz="1100" b="1" u="none" strike="noStrike" dirty="0">
                          <a:solidFill>
                            <a:schemeClr val="bg1"/>
                          </a:solidFill>
                          <a:latin typeface="Calibri" pitchFamily="34" charset="0"/>
                          <a:cs typeface="Calibri" pitchFamily="34" charset="0"/>
                        </a:rPr>
                        <a:t>01.07.2020</a:t>
                      </a:r>
                      <a:endParaRPr lang="ru-RU" sz="1100" b="1" i="0" u="none" strike="noStrike" dirty="0">
                        <a:solidFill>
                          <a:schemeClr val="bg1"/>
                        </a:solidFill>
                        <a:latin typeface="Calibri" pitchFamily="34" charset="0"/>
                        <a:cs typeface="Calibri" pitchFamily="34" charset="0"/>
                      </a:endParaRPr>
                    </a:p>
                  </a:txBody>
                  <a:tcPr marL="9525" marR="9525" marT="9525" marB="0" anchor="ctr">
                    <a:solidFill>
                      <a:srgbClr val="0070C0"/>
                    </a:solidFill>
                  </a:tcPr>
                </a:tc>
                <a:tc>
                  <a:txBody>
                    <a:bodyPr/>
                    <a:lstStyle/>
                    <a:p>
                      <a:pPr algn="ctr" fontAlgn="ctr"/>
                      <a:r>
                        <a:rPr lang="ru-RU" sz="1100" b="1" u="none" strike="noStrike" dirty="0">
                          <a:solidFill>
                            <a:schemeClr val="bg1"/>
                          </a:solidFill>
                          <a:latin typeface="Calibri" pitchFamily="34" charset="0"/>
                          <a:cs typeface="Calibri" pitchFamily="34" charset="0"/>
                        </a:rPr>
                        <a:t>Динамика</a:t>
                      </a:r>
                      <a:r>
                        <a:rPr lang="ru-RU" sz="1100" b="1" u="none" strike="noStrike" dirty="0" smtClean="0">
                          <a:solidFill>
                            <a:schemeClr val="bg1"/>
                          </a:solidFill>
                          <a:latin typeface="Calibri" pitchFamily="34" charset="0"/>
                          <a:cs typeface="Calibri" pitchFamily="34" charset="0"/>
                        </a:rPr>
                        <a:t>, %</a:t>
                      </a:r>
                      <a:endParaRPr lang="ru-RU" sz="1100" b="1" i="0" u="none" strike="noStrike" dirty="0">
                        <a:solidFill>
                          <a:schemeClr val="bg1"/>
                        </a:solidFill>
                        <a:latin typeface="Calibri" pitchFamily="34" charset="0"/>
                        <a:cs typeface="Calibri" pitchFamily="34" charset="0"/>
                      </a:endParaRPr>
                    </a:p>
                  </a:txBody>
                  <a:tcPr marL="9525" marR="9525" marT="9525" marB="0" anchor="ctr">
                    <a:solidFill>
                      <a:srgbClr val="0070C0"/>
                    </a:solidFill>
                  </a:tcPr>
                </a:tc>
              </a:tr>
              <a:tr h="200025">
                <a:tc>
                  <a:txBody>
                    <a:bodyPr/>
                    <a:lstStyle/>
                    <a:p>
                      <a:pPr algn="l" fontAlgn="ctr"/>
                      <a:r>
                        <a:rPr lang="ru-RU" sz="1100" u="none" strike="noStrike" dirty="0">
                          <a:latin typeface="Calibri" pitchFamily="34" charset="0"/>
                          <a:cs typeface="Calibri" pitchFamily="34" charset="0"/>
                        </a:rPr>
                        <a:t>Всего пролечено в ОДП</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815</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a:latin typeface="Calibri" pitchFamily="34" charset="0"/>
                          <a:cs typeface="Calibri" pitchFamily="34" charset="0"/>
                        </a:rPr>
                        <a:t>587</a:t>
                      </a:r>
                      <a:endParaRPr lang="ru-RU" sz="1100" b="0" i="0" u="none" strike="noStrike">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a:latin typeface="Calibri" pitchFamily="34" charset="0"/>
                          <a:cs typeface="Calibri" pitchFamily="34" charset="0"/>
                        </a:rPr>
                        <a:t>+38,8</a:t>
                      </a:r>
                      <a:endParaRPr lang="ru-RU" sz="1100" b="0" i="0" u="none" strike="noStrike">
                        <a:solidFill>
                          <a:srgbClr val="000000"/>
                        </a:solidFill>
                        <a:latin typeface="Calibri" pitchFamily="34" charset="0"/>
                        <a:cs typeface="Calibri" pitchFamily="34" charset="0"/>
                      </a:endParaRPr>
                    </a:p>
                  </a:txBody>
                  <a:tcPr marL="9525" marR="9525" marT="9525" marB="0" anchor="ctr"/>
                </a:tc>
              </a:tr>
              <a:tr h="200025">
                <a:tc>
                  <a:txBody>
                    <a:bodyPr/>
                    <a:lstStyle/>
                    <a:p>
                      <a:pPr algn="l" fontAlgn="ctr"/>
                      <a:r>
                        <a:rPr lang="ru-RU" sz="1100" u="none" strike="noStrike" dirty="0">
                          <a:latin typeface="Calibri" pitchFamily="34" charset="0"/>
                          <a:cs typeface="Calibri" pitchFamily="34" charset="0"/>
                        </a:rPr>
                        <a:t>Из них старше 60 лет</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496</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a:latin typeface="Calibri" pitchFamily="34" charset="0"/>
                          <a:cs typeface="Calibri" pitchFamily="34" charset="0"/>
                        </a:rPr>
                        <a:t>359</a:t>
                      </a:r>
                      <a:endParaRPr lang="ru-RU" sz="1100" b="0" i="0" u="none" strike="noStrike">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a:latin typeface="Calibri" pitchFamily="34" charset="0"/>
                          <a:cs typeface="Calibri" pitchFamily="34" charset="0"/>
                        </a:rPr>
                        <a:t>+38,2</a:t>
                      </a:r>
                      <a:endParaRPr lang="ru-RU" sz="1100" b="0" i="0" u="none" strike="noStrike">
                        <a:solidFill>
                          <a:srgbClr val="000000"/>
                        </a:solidFill>
                        <a:latin typeface="Calibri" pitchFamily="34" charset="0"/>
                        <a:cs typeface="Calibri" pitchFamily="34" charset="0"/>
                      </a:endParaRPr>
                    </a:p>
                  </a:txBody>
                  <a:tcPr marL="9525" marR="9525" marT="9525" marB="0" anchor="ctr"/>
                </a:tc>
              </a:tr>
              <a:tr h="200025">
                <a:tc>
                  <a:txBody>
                    <a:bodyPr/>
                    <a:lstStyle/>
                    <a:p>
                      <a:pPr algn="l" fontAlgn="ctr"/>
                      <a:r>
                        <a:rPr lang="ru-RU" sz="1100" u="none" strike="noStrike">
                          <a:latin typeface="Calibri" pitchFamily="34" charset="0"/>
                          <a:cs typeface="Calibri" pitchFamily="34" charset="0"/>
                        </a:rPr>
                        <a:t>Удельный вес от всех пролеченных</a:t>
                      </a:r>
                      <a:endParaRPr lang="ru-RU" sz="1100" b="0" i="0" u="none" strike="noStrike">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60,9</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61,2</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-0,5</a:t>
                      </a:r>
                      <a:endParaRPr lang="ru-RU" sz="1100" b="0" i="0" u="none" strike="noStrike" dirty="0">
                        <a:solidFill>
                          <a:srgbClr val="000000"/>
                        </a:solidFill>
                        <a:latin typeface="Calibri" pitchFamily="34" charset="0"/>
                        <a:cs typeface="Calibri" pitchFamily="34" charset="0"/>
                      </a:endParaRPr>
                    </a:p>
                  </a:txBody>
                  <a:tcPr marL="9525" marR="9525" marT="9525" marB="0" anchor="ctr"/>
                </a:tc>
              </a:tr>
              <a:tr h="44549">
                <a:tc>
                  <a:txBody>
                    <a:bodyPr/>
                    <a:lstStyle/>
                    <a:p>
                      <a:pPr algn="l" fontAlgn="ctr"/>
                      <a:r>
                        <a:rPr lang="ru-RU" sz="1100" u="none" strike="noStrike">
                          <a:latin typeface="Calibri" pitchFamily="34" charset="0"/>
                          <a:cs typeface="Calibri" pitchFamily="34" charset="0"/>
                        </a:rPr>
                        <a:t>Проведено койко-дней лицами старше 60 лет</a:t>
                      </a:r>
                      <a:endParaRPr lang="ru-RU" sz="1100" b="0" i="0" u="none" strike="noStrike">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7369</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4838</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+52,3</a:t>
                      </a:r>
                      <a:endParaRPr lang="ru-RU" sz="1100" b="0" i="0" u="none" strike="noStrike" dirty="0">
                        <a:solidFill>
                          <a:srgbClr val="000000"/>
                        </a:solidFill>
                        <a:latin typeface="Calibri" pitchFamily="34" charset="0"/>
                        <a:cs typeface="Calibri" pitchFamily="34" charset="0"/>
                      </a:endParaRPr>
                    </a:p>
                  </a:txBody>
                  <a:tcPr marL="9525" marR="9525" marT="9525" marB="0" anchor="ctr"/>
                </a:tc>
              </a:tr>
              <a:tr h="200025">
                <a:tc>
                  <a:txBody>
                    <a:bodyPr/>
                    <a:lstStyle/>
                    <a:p>
                      <a:pPr algn="l" fontAlgn="ctr"/>
                      <a:r>
                        <a:rPr lang="ru-RU" sz="1100" u="none" strike="noStrike" dirty="0">
                          <a:latin typeface="Calibri" pitchFamily="34" charset="0"/>
                          <a:cs typeface="Calibri" pitchFamily="34" charset="0"/>
                        </a:rPr>
                        <a:t>СДЛ лиц старше 60 лет</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a:latin typeface="Calibri" pitchFamily="34" charset="0"/>
                          <a:cs typeface="Calibri" pitchFamily="34" charset="0"/>
                        </a:rPr>
                        <a:t>10,9</a:t>
                      </a:r>
                      <a:endParaRPr lang="ru-RU" sz="1100" b="0" i="0" u="none" strike="noStrike">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9,1</a:t>
                      </a:r>
                      <a:endParaRPr lang="ru-RU" sz="11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ctr"/>
                      <a:r>
                        <a:rPr lang="ru-RU" sz="1100" u="none" strike="noStrike" dirty="0">
                          <a:latin typeface="Calibri" pitchFamily="34" charset="0"/>
                          <a:cs typeface="Calibri" pitchFamily="34" charset="0"/>
                        </a:rPr>
                        <a:t>+19,8</a:t>
                      </a:r>
                      <a:endParaRPr lang="ru-RU" sz="1100" b="0" i="0" u="none" strike="noStrike" dirty="0">
                        <a:solidFill>
                          <a:srgbClr val="000000"/>
                        </a:solidFill>
                        <a:latin typeface="Calibri" pitchFamily="34" charset="0"/>
                        <a:cs typeface="Calibri" pitchFamily="34" charset="0"/>
                      </a:endParaRPr>
                    </a:p>
                  </a:txBody>
                  <a:tcPr marL="9525" marR="9525" marT="9525" marB="0" anchor="ctr"/>
                </a:tc>
              </a:tr>
            </a:tbl>
          </a:graphicData>
        </a:graphic>
      </p:graphicFrame>
      <p:pic>
        <p:nvPicPr>
          <p:cNvPr id="19" name="Рисунок 18" descr="D:\Мои новые документы\Презентация\ФОТО ДЛЯ ПРЕЗЕНТАЦИИ МЭР авг 2011\для презентации выступление в Мингорисполкоме\дневной.JPG"/>
          <p:cNvPicPr/>
          <p:nvPr/>
        </p:nvPicPr>
        <p:blipFill>
          <a:blip r:embed="rId3"/>
          <a:srcRect/>
          <a:stretch>
            <a:fillRect/>
          </a:stretch>
        </p:blipFill>
        <p:spPr bwMode="auto">
          <a:xfrm>
            <a:off x="5940152" y="1419623"/>
            <a:ext cx="237626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Рисунок 47" descr="DSC09894"/>
          <p:cNvPicPr>
            <a:picLocks noChangeAspect="1" noChangeArrowheads="1"/>
          </p:cNvPicPr>
          <p:nvPr/>
        </p:nvPicPr>
        <p:blipFill>
          <a:blip r:embed="rId4" cstate="print"/>
          <a:srcRect/>
          <a:stretch>
            <a:fillRect/>
          </a:stretch>
        </p:blipFill>
        <p:spPr bwMode="auto">
          <a:xfrm>
            <a:off x="6012160" y="3291829"/>
            <a:ext cx="2304256" cy="1541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
          <p:cNvPicPr>
            <a:picLocks noChangeAspect="1" noChangeArrowheads="1"/>
          </p:cNvPicPr>
          <p:nvPr/>
        </p:nvPicPr>
        <p:blipFill>
          <a:blip r:embed="rId5"/>
          <a:srcRect/>
          <a:stretch>
            <a:fillRect/>
          </a:stretch>
        </p:blipFill>
        <p:spPr bwMode="auto">
          <a:xfrm>
            <a:off x="827584" y="915566"/>
            <a:ext cx="418476" cy="4320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p:nvPr/>
        </p:nvSpPr>
        <p:spPr>
          <a:xfrm>
            <a:off x="0" y="0"/>
            <a:ext cx="9144000" cy="979800"/>
          </a:xfrm>
          <a:prstGeom prst="rect">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p13"/>
          <p:cNvSpPr txBox="1">
            <a:spLocks/>
          </p:cNvSpPr>
          <p:nvPr/>
        </p:nvSpPr>
        <p:spPr>
          <a:xfrm>
            <a:off x="1979712" y="123478"/>
            <a:ext cx="6912768" cy="812170"/>
          </a:xfrm>
          <a:prstGeom prst="rect">
            <a:avLst/>
          </a:prstGeom>
          <a:noFill/>
          <a:ln>
            <a:noFill/>
          </a:ln>
        </p:spPr>
        <p:txBody>
          <a:bodyPr spcFirstLastPara="1" wrap="square" lIns="91425" tIns="91425" rIns="91425" bIns="91425" anchor="ctr" anchorCtr="0">
            <a:noAutofit/>
          </a:bodyPr>
          <a:lstStyle/>
          <a:p>
            <a:pPr lvl="0" algn="ctr">
              <a:lnSpc>
                <a:spcPct val="80000"/>
              </a:lnSpc>
              <a:buSzPts val="2000"/>
            </a:pPr>
            <a:r>
              <a:rPr lang="ru-RU" sz="2500" b="1" dirty="0" smtClean="0">
                <a:solidFill>
                  <a:srgbClr val="C00000"/>
                </a:solidFill>
                <a:latin typeface="Calibri" pitchFamily="34" charset="0"/>
                <a:cs typeface="Calibri" pitchFamily="34" charset="0"/>
              </a:rPr>
              <a:t>Патронажи на дому </a:t>
            </a:r>
            <a:endParaRPr kumimoji="0" lang="ru-RU" sz="2500" b="1" i="0" u="none" strike="noStrike" kern="0" cap="none" spc="0" normalizeH="0" baseline="0" noProof="0" dirty="0">
              <a:ln>
                <a:noFill/>
              </a:ln>
              <a:solidFill>
                <a:srgbClr val="C00000"/>
              </a:solidFill>
              <a:effectLst/>
              <a:uLnTx/>
              <a:uFillTx/>
              <a:latin typeface="Calibri" pitchFamily="34" charset="0"/>
              <a:ea typeface="Lora"/>
              <a:cs typeface="Calibri" pitchFamily="34" charset="0"/>
              <a:sym typeface="Lora"/>
            </a:endParaRPr>
          </a:p>
        </p:txBody>
      </p:sp>
      <p:graphicFrame>
        <p:nvGraphicFramePr>
          <p:cNvPr id="11" name="Таблица 10"/>
          <p:cNvGraphicFramePr>
            <a:graphicFrameLocks noGrp="1"/>
          </p:cNvGraphicFramePr>
          <p:nvPr/>
        </p:nvGraphicFramePr>
        <p:xfrm>
          <a:off x="1907704" y="-1388690"/>
          <a:ext cx="4857115" cy="2042160"/>
        </p:xfrm>
        <a:graphic>
          <a:graphicData uri="http://schemas.openxmlformats.org/drawingml/2006/table">
            <a:tbl>
              <a:tblPr>
                <a:tableStyleId>{7DF18680-E054-41AD-8BC1-D1AEF772440D}</a:tableStyleId>
              </a:tblPr>
              <a:tblGrid>
                <a:gridCol w="3418840"/>
                <a:gridCol w="1438275"/>
              </a:tblGrid>
              <a:tr h="144016">
                <a:tc>
                  <a:txBody>
                    <a:bodyPr/>
                    <a:lstStyle/>
                    <a:p>
                      <a:pPr algn="ctr">
                        <a:spcAft>
                          <a:spcPts val="0"/>
                        </a:spcAft>
                      </a:pPr>
                      <a:r>
                        <a:rPr lang="ru-RU" sz="1200" spc="-25" dirty="0">
                          <a:solidFill>
                            <a:schemeClr val="bg1"/>
                          </a:solidFill>
                          <a:latin typeface="Calibri" pitchFamily="34" charset="0"/>
                          <a:cs typeface="Calibri" pitchFamily="34" charset="0"/>
                        </a:rPr>
                        <a:t>Категории пациентов</a:t>
                      </a:r>
                      <a:endParaRPr lang="ru-RU" sz="1000" dirty="0">
                        <a:solidFill>
                          <a:schemeClr val="bg1"/>
                        </a:solidFill>
                        <a:latin typeface="Calibri" pitchFamily="34" charset="0"/>
                        <a:ea typeface="Times New Roman"/>
                        <a:cs typeface="Calibri" pitchFamily="34" charset="0"/>
                      </a:endParaRPr>
                    </a:p>
                  </a:txBody>
                  <a:tcPr marL="68580" marR="68580" marT="0" marB="0" anchor="ctr">
                    <a:solidFill>
                      <a:srgbClr val="7030A0"/>
                    </a:solidFill>
                  </a:tcPr>
                </a:tc>
                <a:tc>
                  <a:txBody>
                    <a:bodyPr/>
                    <a:lstStyle/>
                    <a:p>
                      <a:pPr marR="167640" algn="ctr">
                        <a:lnSpc>
                          <a:spcPts val="1390"/>
                        </a:lnSpc>
                        <a:spcAft>
                          <a:spcPts val="0"/>
                        </a:spcAft>
                        <a:tabLst>
                          <a:tab pos="5952490" algn="l"/>
                        </a:tabLst>
                      </a:pPr>
                      <a:r>
                        <a:rPr lang="ru-RU" sz="1200" dirty="0">
                          <a:solidFill>
                            <a:schemeClr val="bg1"/>
                          </a:solidFill>
                          <a:latin typeface="Calibri" pitchFamily="34" charset="0"/>
                          <a:cs typeface="Calibri" pitchFamily="34" charset="0"/>
                        </a:rPr>
                        <a:t>01.07.2021</a:t>
                      </a:r>
                      <a:endParaRPr lang="ru-RU" sz="1000" dirty="0">
                        <a:solidFill>
                          <a:schemeClr val="bg1"/>
                        </a:solidFill>
                        <a:latin typeface="Calibri" pitchFamily="34" charset="0"/>
                        <a:ea typeface="Times New Roman"/>
                        <a:cs typeface="Calibri" pitchFamily="34" charset="0"/>
                      </a:endParaRPr>
                    </a:p>
                  </a:txBody>
                  <a:tcPr marL="68580" marR="68580" marT="0" marB="0" anchor="ctr">
                    <a:solidFill>
                      <a:srgbClr val="7030A0"/>
                    </a:solidFill>
                  </a:tcPr>
                </a:tc>
              </a:tr>
              <a:tr h="0">
                <a:tc>
                  <a:txBody>
                    <a:bodyPr/>
                    <a:lstStyle/>
                    <a:p>
                      <a:pPr>
                        <a:spcAft>
                          <a:spcPts val="0"/>
                        </a:spcAft>
                      </a:pPr>
                      <a:r>
                        <a:rPr lang="ru-RU" sz="1200" dirty="0">
                          <a:latin typeface="Calibri" pitchFamily="34" charset="0"/>
                          <a:cs typeface="Calibri" pitchFamily="34" charset="0"/>
                        </a:rPr>
                        <a:t>Одинокие пожилые граждане, исключая ветеранов ВОВ и лиц, пострадавших от последствий ВОВ</a:t>
                      </a:r>
                      <a:endParaRPr lang="ru-RU" sz="1000" dirty="0">
                        <a:latin typeface="Calibri" pitchFamily="34" charset="0"/>
                        <a:ea typeface="Times New Roman"/>
                        <a:cs typeface="Calibri" pitchFamily="34" charset="0"/>
                      </a:endParaRPr>
                    </a:p>
                  </a:txBody>
                  <a:tcPr marL="68580" marR="68580" marT="0" marB="0" anchor="ctr"/>
                </a:tc>
                <a:tc>
                  <a:txBody>
                    <a:bodyPr/>
                    <a:lstStyle/>
                    <a:p>
                      <a:pPr algn="ctr">
                        <a:spcAft>
                          <a:spcPts val="0"/>
                        </a:spcAft>
                      </a:pPr>
                      <a:r>
                        <a:rPr lang="ru-RU" sz="1200" spc="-100" dirty="0">
                          <a:latin typeface="Calibri" pitchFamily="34" charset="0"/>
                          <a:cs typeface="Calibri" pitchFamily="34" charset="0"/>
                        </a:rPr>
                        <a:t>656</a:t>
                      </a:r>
                      <a:endParaRPr lang="ru-RU" sz="1000" dirty="0">
                        <a:latin typeface="Calibri" pitchFamily="34" charset="0"/>
                        <a:ea typeface="Times New Roman"/>
                        <a:cs typeface="Calibri" pitchFamily="34" charset="0"/>
                      </a:endParaRPr>
                    </a:p>
                  </a:txBody>
                  <a:tcPr marL="68580" marR="68580" marT="0" marB="0" anchor="ctr"/>
                </a:tc>
              </a:tr>
              <a:tr h="0">
                <a:tc>
                  <a:txBody>
                    <a:bodyPr/>
                    <a:lstStyle/>
                    <a:p>
                      <a:pPr>
                        <a:spcAft>
                          <a:spcPts val="0"/>
                        </a:spcAft>
                      </a:pPr>
                      <a:r>
                        <a:rPr lang="ru-RU" sz="1200" dirty="0">
                          <a:latin typeface="Calibri" pitchFamily="34" charset="0"/>
                          <a:cs typeface="Calibri" pitchFamily="34" charset="0"/>
                        </a:rPr>
                        <a:t>Инвалиды ВОВ, инвалиды боевых действий на территории других государств</a:t>
                      </a:r>
                      <a:endParaRPr lang="ru-RU" sz="1000" dirty="0">
                        <a:latin typeface="Calibri" pitchFamily="34" charset="0"/>
                        <a:ea typeface="Times New Roman"/>
                        <a:cs typeface="Calibri" pitchFamily="34" charset="0"/>
                      </a:endParaRPr>
                    </a:p>
                  </a:txBody>
                  <a:tcPr marL="68580" marR="68580" marT="0" marB="0" anchor="ctr"/>
                </a:tc>
                <a:tc>
                  <a:txBody>
                    <a:bodyPr/>
                    <a:lstStyle/>
                    <a:p>
                      <a:pPr algn="ctr">
                        <a:spcAft>
                          <a:spcPts val="0"/>
                        </a:spcAft>
                      </a:pPr>
                      <a:r>
                        <a:rPr lang="ru-RU" sz="1200" spc="-100" dirty="0">
                          <a:latin typeface="Calibri" pitchFamily="34" charset="0"/>
                          <a:cs typeface="Calibri" pitchFamily="34" charset="0"/>
                        </a:rPr>
                        <a:t>12</a:t>
                      </a:r>
                      <a:endParaRPr lang="ru-RU" sz="1000" dirty="0">
                        <a:latin typeface="Calibri" pitchFamily="34" charset="0"/>
                        <a:ea typeface="Times New Roman"/>
                        <a:cs typeface="Calibri" pitchFamily="34" charset="0"/>
                      </a:endParaRPr>
                    </a:p>
                  </a:txBody>
                  <a:tcPr marL="68580" marR="68580" marT="0" marB="0" anchor="ctr"/>
                </a:tc>
              </a:tr>
              <a:tr h="0">
                <a:tc>
                  <a:txBody>
                    <a:bodyPr/>
                    <a:lstStyle/>
                    <a:p>
                      <a:pPr>
                        <a:spcAft>
                          <a:spcPts val="0"/>
                        </a:spcAft>
                      </a:pPr>
                      <a:r>
                        <a:rPr lang="ru-RU" sz="1200" dirty="0">
                          <a:latin typeface="Calibri" pitchFamily="34" charset="0"/>
                          <a:cs typeface="Calibri" pitchFamily="34" charset="0"/>
                        </a:rPr>
                        <a:t>Ветераны ВОВ (УВОВ, ВТ, ЖБЛ, др.категории ветеранов)</a:t>
                      </a:r>
                      <a:endParaRPr lang="ru-RU" sz="1000" dirty="0">
                        <a:latin typeface="Calibri" pitchFamily="34" charset="0"/>
                        <a:ea typeface="Times New Roman"/>
                        <a:cs typeface="Calibri" pitchFamily="34" charset="0"/>
                      </a:endParaRPr>
                    </a:p>
                  </a:txBody>
                  <a:tcPr marL="68580" marR="68580" marT="0" marB="0" anchor="ctr"/>
                </a:tc>
                <a:tc>
                  <a:txBody>
                    <a:bodyPr/>
                    <a:lstStyle/>
                    <a:p>
                      <a:pPr algn="ctr">
                        <a:spcAft>
                          <a:spcPts val="0"/>
                        </a:spcAft>
                      </a:pPr>
                      <a:r>
                        <a:rPr lang="ru-RU" sz="1200" spc="-100" dirty="0">
                          <a:latin typeface="Calibri" pitchFamily="34" charset="0"/>
                          <a:cs typeface="Calibri" pitchFamily="34" charset="0"/>
                        </a:rPr>
                        <a:t>84</a:t>
                      </a:r>
                      <a:endParaRPr lang="ru-RU" sz="1000" dirty="0">
                        <a:latin typeface="Calibri" pitchFamily="34" charset="0"/>
                        <a:ea typeface="Times New Roman"/>
                        <a:cs typeface="Calibri" pitchFamily="34" charset="0"/>
                      </a:endParaRPr>
                    </a:p>
                  </a:txBody>
                  <a:tcPr marL="68580" marR="68580" marT="0" marB="0" anchor="ctr"/>
                </a:tc>
              </a:tr>
              <a:tr h="0">
                <a:tc>
                  <a:txBody>
                    <a:bodyPr/>
                    <a:lstStyle/>
                    <a:p>
                      <a:pPr>
                        <a:spcAft>
                          <a:spcPts val="0"/>
                        </a:spcAft>
                      </a:pPr>
                      <a:r>
                        <a:rPr lang="ru-RU" sz="1200">
                          <a:latin typeface="Calibri" pitchFamily="34" charset="0"/>
                          <a:cs typeface="Calibri" pitchFamily="34" charset="0"/>
                        </a:rPr>
                        <a:t>Лица, пострадавшие от последствий воин (ЧСПВ, БУФК, инвалиды детства, ВИ)</a:t>
                      </a:r>
                      <a:endParaRPr lang="ru-RU" sz="1000">
                        <a:latin typeface="Calibri" pitchFamily="34" charset="0"/>
                        <a:ea typeface="Times New Roman"/>
                        <a:cs typeface="Calibri" pitchFamily="34" charset="0"/>
                      </a:endParaRPr>
                    </a:p>
                  </a:txBody>
                  <a:tcPr marL="68580" marR="68580" marT="0" marB="0" anchor="ctr"/>
                </a:tc>
                <a:tc>
                  <a:txBody>
                    <a:bodyPr/>
                    <a:lstStyle/>
                    <a:p>
                      <a:pPr algn="ctr">
                        <a:spcAft>
                          <a:spcPts val="0"/>
                        </a:spcAft>
                      </a:pPr>
                      <a:r>
                        <a:rPr lang="ru-RU" sz="1200" spc="-100" dirty="0">
                          <a:latin typeface="Calibri" pitchFamily="34" charset="0"/>
                          <a:cs typeface="Calibri" pitchFamily="34" charset="0"/>
                        </a:rPr>
                        <a:t>170</a:t>
                      </a:r>
                      <a:endParaRPr lang="ru-RU" sz="1000" dirty="0">
                        <a:latin typeface="Calibri" pitchFamily="34" charset="0"/>
                        <a:ea typeface="Times New Roman"/>
                        <a:cs typeface="Calibri" pitchFamily="34" charset="0"/>
                      </a:endParaRPr>
                    </a:p>
                  </a:txBody>
                  <a:tcPr marL="68580" marR="68580" marT="0" marB="0" anchor="ctr"/>
                </a:tc>
              </a:tr>
              <a:tr h="0">
                <a:tc>
                  <a:txBody>
                    <a:bodyPr/>
                    <a:lstStyle/>
                    <a:p>
                      <a:pPr algn="ctr">
                        <a:spcAft>
                          <a:spcPts val="0"/>
                        </a:spcAft>
                      </a:pPr>
                      <a:r>
                        <a:rPr lang="ru-RU" sz="1400" b="1" dirty="0">
                          <a:latin typeface="Calibri" pitchFamily="34" charset="0"/>
                          <a:cs typeface="Calibri" pitchFamily="34" charset="0"/>
                        </a:rPr>
                        <a:t>ИТОГО</a:t>
                      </a:r>
                      <a:endParaRPr lang="ru-RU" sz="1400" b="1" dirty="0">
                        <a:latin typeface="Calibri" pitchFamily="34" charset="0"/>
                        <a:ea typeface="Times New Roman"/>
                        <a:cs typeface="Calibri" pitchFamily="34" charset="0"/>
                      </a:endParaRPr>
                    </a:p>
                  </a:txBody>
                  <a:tcPr marL="68580" marR="68580" marT="0" marB="0" anchor="ctr"/>
                </a:tc>
                <a:tc>
                  <a:txBody>
                    <a:bodyPr/>
                    <a:lstStyle/>
                    <a:p>
                      <a:pPr algn="ctr">
                        <a:spcAft>
                          <a:spcPts val="0"/>
                        </a:spcAft>
                      </a:pPr>
                      <a:r>
                        <a:rPr lang="ru-RU" sz="1400" b="1" spc="-100" dirty="0">
                          <a:latin typeface="Calibri" pitchFamily="34" charset="0"/>
                          <a:cs typeface="Calibri" pitchFamily="34" charset="0"/>
                        </a:rPr>
                        <a:t>922</a:t>
                      </a:r>
                      <a:endParaRPr lang="ru-RU" sz="1400" b="1" dirty="0">
                        <a:latin typeface="Calibri" pitchFamily="34" charset="0"/>
                        <a:ea typeface="Times New Roman"/>
                        <a:cs typeface="Calibri" pitchFamily="34" charset="0"/>
                      </a:endParaRPr>
                    </a:p>
                  </a:txBody>
                  <a:tcPr marL="68580" marR="68580" marT="0" marB="0" anchor="ctr"/>
                </a:tc>
              </a:tr>
            </a:tbl>
          </a:graphicData>
        </a:graphic>
      </p:graphicFrame>
      <p:pic>
        <p:nvPicPr>
          <p:cNvPr id="15" name="Picture 2"/>
          <p:cNvPicPr>
            <a:picLocks noChangeAspect="1" noChangeArrowheads="1"/>
          </p:cNvPicPr>
          <p:nvPr/>
        </p:nvPicPr>
        <p:blipFill>
          <a:blip r:embed="rId3"/>
          <a:srcRect/>
          <a:stretch>
            <a:fillRect/>
          </a:stretch>
        </p:blipFill>
        <p:spPr bwMode="auto">
          <a:xfrm>
            <a:off x="827584" y="915566"/>
            <a:ext cx="418476" cy="432048"/>
          </a:xfrm>
          <a:prstGeom prst="rect">
            <a:avLst/>
          </a:prstGeom>
          <a:noFill/>
          <a:ln w="9525">
            <a:noFill/>
            <a:miter lim="800000"/>
            <a:headEnd/>
            <a:tailEnd/>
          </a:ln>
          <a:effectLst/>
        </p:spPr>
      </p:pic>
      <p:sp>
        <p:nvSpPr>
          <p:cNvPr id="56321" name="Rectangle 1"/>
          <p:cNvSpPr>
            <a:spLocks noChangeArrowheads="1"/>
          </p:cNvSpPr>
          <p:nvPr/>
        </p:nvSpPr>
        <p:spPr bwMode="auto">
          <a:xfrm>
            <a:off x="5292080" y="902934"/>
            <a:ext cx="3672408"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71438" algn="l"/>
                <a:tab pos="922338" algn="l"/>
              </a:tabLst>
            </a:pPr>
            <a:r>
              <a:rPr kumimoji="0" lang="ru-RU" sz="1100" b="1"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Основными непосредственными задачами патронажа участковой медицинской сестры являются:</a:t>
            </a:r>
          </a:p>
          <a:p>
            <a:pPr marL="0" marR="0" lvl="0" indent="457200" algn="l" defTabSz="914400" rtl="0" eaLnBrk="1" fontAlgn="base" latinLnBrk="0" hangingPunct="1">
              <a:lnSpc>
                <a:spcPct val="100000"/>
              </a:lnSpc>
              <a:spcBef>
                <a:spcPct val="0"/>
              </a:spcBef>
              <a:spcAft>
                <a:spcPct val="0"/>
              </a:spcAft>
              <a:buClrTx/>
              <a:buSzTx/>
              <a:buFontTx/>
              <a:buNone/>
              <a:tabLst>
                <a:tab pos="71438" algn="l"/>
                <a:tab pos="922338" algn="l"/>
              </a:tabLst>
            </a:pP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438" algn="l"/>
                <a:tab pos="922338" algn="l"/>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динамическое наблюдение за состоянием здоровья пациентов; </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438" algn="l"/>
                <a:tab pos="922338" algn="l"/>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своевременное выявление ухудшения в состоянии их здоровья; </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438" algn="l"/>
                <a:tab pos="922338" algn="l"/>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контроль выполнения рекомендаций лечащего врача и соблюдения режима;</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438" algn="l"/>
                <a:tab pos="922338" algn="l"/>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проведение санитарно-просветительной работы среди пациентов и их родственников, включающую пропаганду медицинских знаний;</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438" algn="l"/>
                <a:tab pos="922338" algn="l"/>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обучение оказанию само- и взаимопомощи при неотложных состояниях;</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438" algn="l"/>
                <a:tab pos="922338" algn="l"/>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обучение методам ухода;</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438" algn="l"/>
                <a:tab pos="922338" algn="l"/>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проведение постоянной разъяснительной работы, направленной на раннее выявленного недовольства и напряженности в отношениях с медицинскими работникам, профилактику конфликтных ситуаций и предотвращение жалоб, формированного положительного имиджа «человека в белом халате»;</a:t>
            </a:r>
          </a:p>
          <a:p>
            <a:pPr marL="0" marR="0" lvl="0" indent="0" algn="l" defTabSz="914400" rtl="0" eaLnBrk="0" fontAlgn="base" latinLnBrk="0" hangingPunct="0">
              <a:lnSpc>
                <a:spcPct val="100000"/>
              </a:lnSpc>
              <a:spcBef>
                <a:spcPct val="0"/>
              </a:spcBef>
              <a:spcAft>
                <a:spcPct val="0"/>
              </a:spcAft>
              <a:buClrTx/>
              <a:buSzTx/>
              <a:buFontTx/>
              <a:buChar char="•"/>
              <a:tabLst>
                <a:tab pos="71438" algn="l"/>
                <a:tab pos="922338" algn="l"/>
              </a:tabLst>
            </a:pPr>
            <a:r>
              <a:rPr lang="ru-RU" sz="1100" dirty="0" smtClean="0">
                <a:solidFill>
                  <a:schemeClr val="tx1"/>
                </a:solidFill>
                <a:latin typeface="Calibri" pitchFamily="34" charset="0"/>
                <a:cs typeface="Calibri" pitchFamily="34" charset="0"/>
              </a:rPr>
              <a:t>контроль исправности  электроприборов и проводки у одиноких пожилых граждан.</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6" name="Рисунок 15" descr="Патронаж над инвалидами пожилыми, узнать цену - nmService.ru"/>
          <p:cNvPicPr/>
          <p:nvPr/>
        </p:nvPicPr>
        <p:blipFill>
          <a:blip r:embed="rId4"/>
          <a:srcRect/>
          <a:stretch>
            <a:fillRect/>
          </a:stretch>
        </p:blipFill>
        <p:spPr bwMode="auto">
          <a:xfrm>
            <a:off x="251520" y="699542"/>
            <a:ext cx="2736304"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321"/>
                                        </p:tgtEl>
                                        <p:attrNameLst>
                                          <p:attrName>style.visibility</p:attrName>
                                        </p:attrNameLst>
                                      </p:cBhvr>
                                      <p:to>
                                        <p:strVal val="visible"/>
                                      </p:to>
                                    </p:set>
                                    <p:animEffect transition="in" filter="wipe(down)">
                                      <p:cBhvr>
                                        <p:cTn id="11" dur="500"/>
                                        <p:tgtEl>
                                          <p:spTgt spid="56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Lst>
  </p:timing>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1546</Words>
  <Application>Microsoft Office PowerPoint</Application>
  <PresentationFormat>Экран (16:9)</PresentationFormat>
  <Paragraphs>238</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Viola template</vt:lpstr>
      <vt:lpstr>Слайд 1</vt:lpstr>
      <vt:lpstr>Основополагающие нормативно-правовые акты</vt:lpstr>
      <vt:lpstr>Локальные нормативные документы</vt:lpstr>
      <vt:lpstr>Численность пожилого населения</vt:lpstr>
      <vt:lpstr>Ключевые направления работы  с пожилыми людьми</vt:lpstr>
      <vt:lpstr>Оказание медицинской помощи ветеранам Великой Отечественной войны, ветеранам боевых действий на территории других государств, гражданам, пострадавшим от последствий войн</vt:lpstr>
      <vt:lpstr>Слайд 7</vt:lpstr>
      <vt:lpstr>Слайд 8</vt:lpstr>
      <vt:lpstr>Слайд 9</vt:lpstr>
      <vt:lpstr>Слайд 10</vt:lpstr>
      <vt:lpstr>Слайд 11</vt:lpstr>
      <vt:lpstr>Слайд 12</vt:lpstr>
      <vt:lpstr>Слайд 13</vt:lpstr>
      <vt:lpstr>Слайд 14</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Елена</dc:creator>
  <cp:lastModifiedBy>User</cp:lastModifiedBy>
  <cp:revision>144</cp:revision>
  <dcterms:modified xsi:type="dcterms:W3CDTF">2021-09-27T08:31:31Z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1596429</vt:lpwstr>
  </property>
  <property fmtid="{D5CDD505-2E9C-101B-9397-08002B2CF9AE}" name="NXPowerLiteSettings" pid="3">
    <vt:lpwstr>F7000400038000</vt:lpwstr>
  </property>
  <property fmtid="{D5CDD505-2E9C-101B-9397-08002B2CF9AE}" name="NXPowerLiteVersion" pid="4">
    <vt:lpwstr>S10.2.0</vt:lpwstr>
  </property>
</Properties>
</file>